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7"/>
  </p:notesMasterIdLst>
  <p:handoutMasterIdLst>
    <p:handoutMasterId r:id="rId48"/>
  </p:handoutMasterIdLst>
  <p:sldIdLst>
    <p:sldId id="334" r:id="rId2"/>
    <p:sldId id="329" r:id="rId3"/>
    <p:sldId id="330" r:id="rId4"/>
    <p:sldId id="293" r:id="rId5"/>
    <p:sldId id="322" r:id="rId6"/>
    <p:sldId id="358" r:id="rId7"/>
    <p:sldId id="570" r:id="rId8"/>
    <p:sldId id="359" r:id="rId9"/>
    <p:sldId id="269" r:id="rId10"/>
    <p:sldId id="294" r:id="rId11"/>
    <p:sldId id="333" r:id="rId12"/>
    <p:sldId id="258" r:id="rId13"/>
    <p:sldId id="339" r:id="rId14"/>
    <p:sldId id="340" r:id="rId15"/>
    <p:sldId id="341" r:id="rId16"/>
    <p:sldId id="345" r:id="rId17"/>
    <p:sldId id="302" r:id="rId18"/>
    <p:sldId id="296" r:id="rId19"/>
    <p:sldId id="344" r:id="rId20"/>
    <p:sldId id="335" r:id="rId21"/>
    <p:sldId id="332" r:id="rId22"/>
    <p:sldId id="326" r:id="rId23"/>
    <p:sldId id="331" r:id="rId24"/>
    <p:sldId id="360" r:id="rId25"/>
    <p:sldId id="586" r:id="rId26"/>
    <p:sldId id="362" r:id="rId27"/>
    <p:sldId id="363" r:id="rId28"/>
    <p:sldId id="364" r:id="rId29"/>
    <p:sldId id="365" r:id="rId30"/>
    <p:sldId id="283" r:id="rId31"/>
    <p:sldId id="320" r:id="rId32"/>
    <p:sldId id="315" r:id="rId33"/>
    <p:sldId id="292" r:id="rId34"/>
    <p:sldId id="594" r:id="rId35"/>
    <p:sldId id="349" r:id="rId36"/>
    <p:sldId id="450" r:id="rId37"/>
    <p:sldId id="461" r:id="rId38"/>
    <p:sldId id="476" r:id="rId39"/>
    <p:sldId id="270" r:id="rId40"/>
    <p:sldId id="271" r:id="rId41"/>
    <p:sldId id="491" r:id="rId42"/>
    <p:sldId id="587" r:id="rId43"/>
    <p:sldId id="282" r:id="rId44"/>
    <p:sldId id="585" r:id="rId45"/>
    <p:sldId id="595" r:id="rId46"/>
  </p:sldIdLst>
  <p:sldSz cx="9144000" cy="6858000" type="screen4x3"/>
  <p:notesSz cx="9144000" cy="6858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93"/>
    <p:restoredTop sz="93889"/>
  </p:normalViewPr>
  <p:slideViewPr>
    <p:cSldViewPr>
      <p:cViewPr>
        <p:scale>
          <a:sx n="65" d="100"/>
          <a:sy n="65" d="100"/>
        </p:scale>
        <p:origin x="1000" y="1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4" d="100"/>
        <a:sy n="144" d="100"/>
      </p:scale>
      <p:origin x="0" y="7024"/>
    </p:cViewPr>
  </p:sorterViewPr>
  <p:notesViewPr>
    <p:cSldViewPr>
      <p:cViewPr varScale="1">
        <p:scale>
          <a:sx n="101" d="100"/>
          <a:sy n="101" d="100"/>
        </p:scale>
        <p:origin x="-1904" y="-10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image" Target="../media/image95.emf"/><Relationship Id="rId4" Type="http://schemas.openxmlformats.org/officeDocument/2006/relationships/image" Target="../media/image9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image" Target="../media/image10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image" Target="../media/image10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106.emf"/><Relationship Id="rId2" Type="http://schemas.openxmlformats.org/officeDocument/2006/relationships/image" Target="../media/image111.emf"/><Relationship Id="rId1" Type="http://schemas.openxmlformats.org/officeDocument/2006/relationships/image" Target="../media/image110.emf"/><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4" Type="http://schemas.openxmlformats.org/officeDocument/2006/relationships/image" Target="../media/image12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 Id="rId4"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CBE49E2-ADEE-264D-99CC-88523CF9EECA}"/>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39939" name="Rectangle 3">
            <a:extLst>
              <a:ext uri="{FF2B5EF4-FFF2-40B4-BE49-F238E27FC236}">
                <a16:creationId xmlns:a16="http://schemas.microsoft.com/office/drawing/2014/main" id="{8441B234-8A66-A649-9587-06D956DAD4BA}"/>
              </a:ext>
            </a:extLst>
          </p:cNvPr>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39940" name="Rectangle 4">
            <a:extLst>
              <a:ext uri="{FF2B5EF4-FFF2-40B4-BE49-F238E27FC236}">
                <a16:creationId xmlns:a16="http://schemas.microsoft.com/office/drawing/2014/main" id="{FE4039F1-35DB-5141-A32F-ABAE882F9C7A}"/>
              </a:ext>
            </a:extLst>
          </p:cNvPr>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39941" name="Rectangle 5">
            <a:extLst>
              <a:ext uri="{FF2B5EF4-FFF2-40B4-BE49-F238E27FC236}">
                <a16:creationId xmlns:a16="http://schemas.microsoft.com/office/drawing/2014/main" id="{9820ACBE-1372-D948-BD65-096C6C80132B}"/>
              </a:ext>
            </a:extLst>
          </p:cNvPr>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FF8B7C6-BC99-7546-A4A0-DB261693A2B4}"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6B8C7EB-C0E4-0944-A23C-CD8F9A8B22B3}"/>
              </a:ext>
            </a:extLst>
          </p:cNvPr>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9219" name="Rectangle 3">
            <a:extLst>
              <a:ext uri="{FF2B5EF4-FFF2-40B4-BE49-F238E27FC236}">
                <a16:creationId xmlns:a16="http://schemas.microsoft.com/office/drawing/2014/main" id="{33FAE32A-A5B1-F543-80B2-714D9E191FB6}"/>
              </a:ext>
            </a:extLst>
          </p:cNvPr>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93002B6E-5EAD-734F-94E3-8BA8D5DB89A6}"/>
              </a:ext>
            </a:extLst>
          </p:cNvPr>
          <p:cNvSpPr>
            <a:spLocks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a:extLst>
              <a:ext uri="{FF2B5EF4-FFF2-40B4-BE49-F238E27FC236}">
                <a16:creationId xmlns:a16="http://schemas.microsoft.com/office/drawing/2014/main" id="{2A0A184B-8AE1-9F45-A404-A3BE0ADF9551}"/>
              </a:ext>
            </a:extLst>
          </p:cNvPr>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a:extLst>
              <a:ext uri="{FF2B5EF4-FFF2-40B4-BE49-F238E27FC236}">
                <a16:creationId xmlns:a16="http://schemas.microsoft.com/office/drawing/2014/main" id="{92DB015E-6BA1-5841-91F7-F1E5B77E08EE}"/>
              </a:ext>
            </a:extLst>
          </p:cNvPr>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9223" name="Rectangle 7">
            <a:extLst>
              <a:ext uri="{FF2B5EF4-FFF2-40B4-BE49-F238E27FC236}">
                <a16:creationId xmlns:a16="http://schemas.microsoft.com/office/drawing/2014/main" id="{1562EB53-4278-1B45-AF95-C91144EEBD47}"/>
              </a:ext>
            </a:extLst>
          </p:cNvPr>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fld id="{C16EDA0A-99AA-6B4F-9558-F96E6EB560E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pitchFamily="-104" charset="-128"/>
        <a:cs typeface="ＭＳ Ｐゴシック" pitchFamily="-104"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0"/>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0"/>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CE1545FC-7EAC-DD47-91EC-6FFACA5351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593B686-F259-AF41-B268-45E4FA82FDE7}" type="slidenum">
              <a:rPr lang="en-US" altLang="en-US" sz="1200">
                <a:latin typeface="Times" pitchFamily="2" charset="0"/>
              </a:rPr>
              <a:pPr/>
              <a:t>2</a:t>
            </a:fld>
            <a:endParaRPr lang="en-US" altLang="en-US" sz="1200">
              <a:latin typeface="Times" pitchFamily="2" charset="0"/>
            </a:endParaRPr>
          </a:p>
        </p:txBody>
      </p:sp>
      <p:sp>
        <p:nvSpPr>
          <p:cNvPr id="17410" name="Rectangle 2">
            <a:extLst>
              <a:ext uri="{FF2B5EF4-FFF2-40B4-BE49-F238E27FC236}">
                <a16:creationId xmlns:a16="http://schemas.microsoft.com/office/drawing/2014/main" id="{AEBB88C3-A4D6-7C4B-8662-AA914914BAE1}"/>
              </a:ext>
            </a:extLst>
          </p:cNvPr>
          <p:cNvSpPr>
            <a:spLocks noChangeArrowheads="1"/>
          </p:cNvSpPr>
          <p:nvPr>
            <p:ph type="sldImg"/>
          </p:nvPr>
        </p:nvSpPr>
        <p:spPr>
          <a:solidFill>
            <a:srgbClr val="FFFFFF"/>
          </a:solidFill>
          <a:ln/>
        </p:spPr>
      </p:sp>
      <p:sp>
        <p:nvSpPr>
          <p:cNvPr id="17411" name="Rectangle 3">
            <a:extLst>
              <a:ext uri="{FF2B5EF4-FFF2-40B4-BE49-F238E27FC236}">
                <a16:creationId xmlns:a16="http://schemas.microsoft.com/office/drawing/2014/main" id="{6773E53E-8093-5248-8989-AB7F3E545FD2}"/>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31D2B8A2-9083-1045-AF73-F667E8384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8387946-D5ED-9748-BD23-7D413170586A}" type="slidenum">
              <a:rPr lang="en-US" altLang="en-US" sz="1200"/>
              <a:pPr/>
              <a:t>14</a:t>
            </a:fld>
            <a:endParaRPr lang="en-US" altLang="en-US" sz="1200"/>
          </a:p>
        </p:txBody>
      </p:sp>
      <p:sp>
        <p:nvSpPr>
          <p:cNvPr id="31746" name="Rectangle 2">
            <a:extLst>
              <a:ext uri="{FF2B5EF4-FFF2-40B4-BE49-F238E27FC236}">
                <a16:creationId xmlns:a16="http://schemas.microsoft.com/office/drawing/2014/main" id="{78626B24-0FCF-6F4E-A0F1-A975546115AC}"/>
              </a:ext>
            </a:extLst>
          </p:cNvPr>
          <p:cNvSpPr>
            <a:spLocks noChangeArrowheads="1" noTextEdit="1"/>
          </p:cNvSpPr>
          <p:nvPr>
            <p:ph type="sldImg"/>
          </p:nvPr>
        </p:nvSpPr>
        <p:spPr>
          <a:ln/>
        </p:spPr>
      </p:sp>
      <p:sp>
        <p:nvSpPr>
          <p:cNvPr id="31747" name="Rectangle 3">
            <a:extLst>
              <a:ext uri="{FF2B5EF4-FFF2-40B4-BE49-F238E27FC236}">
                <a16:creationId xmlns:a16="http://schemas.microsoft.com/office/drawing/2014/main" id="{D8486DE6-EC78-F540-8B8F-98D1892F40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Entropy is also sometimes abbreviated as S() in information theory (like the 97 deRuyter paper).</a:t>
            </a:r>
          </a:p>
          <a:p>
            <a:pPr eaLnBrk="1" hangingPunct="1"/>
            <a:endParaRPr lang="en-US" altLang="en-US">
              <a:latin typeface="Times" pitchFamily="2" charset="0"/>
              <a:ea typeface="ＭＳ Ｐゴシック" panose="020B0600070205080204" pitchFamily="34" charset="-128"/>
            </a:endParaRPr>
          </a:p>
          <a:p>
            <a:pPr eaLnBrk="1" hangingPunct="1"/>
            <a:r>
              <a:rPr lang="en-US" altLang="en-US">
                <a:latin typeface="Times" pitchFamily="2" charset="0"/>
                <a:ea typeface="ＭＳ Ｐゴシック" panose="020B0600070205080204" pitchFamily="34" charset="-128"/>
              </a:rPr>
              <a:t>The specific definition of entropy comes as an answer to a question posed by Shannon. What is a measure of uncertainty of a probability distribution (a set of outcomes) that is;</a:t>
            </a:r>
          </a:p>
          <a:p>
            <a:pPr eaLnBrk="1" hangingPunct="1"/>
            <a:endParaRPr lang="en-US" altLang="en-US">
              <a:latin typeface="Times" pitchFamily="2" charset="0"/>
              <a:ea typeface="ＭＳ Ｐゴシック" panose="020B0600070205080204" pitchFamily="34" charset="-128"/>
            </a:endParaRPr>
          </a:p>
          <a:p>
            <a:pPr eaLnBrk="1" hangingPunct="1"/>
            <a:r>
              <a:rPr lang="en-US" altLang="en-US">
                <a:latin typeface="Times" pitchFamily="2" charset="0"/>
                <a:ea typeface="ＭＳ Ｐゴシック" panose="020B0600070205080204" pitchFamily="34" charset="-128"/>
              </a:rPr>
              <a:t>Additive – If you split a the number of possible outcomes of a variable X into two parts, X1 and X2, then H(X)=H(X1)+H(X2). But if number of possible outcomes (states)  of X1 is x1, and the number of possible outcomes of X2 is x2, then the number of possible outcomes of X is x1 times x2 (not x1 + x2). Because of this, the additivity condition gives rise to the log, because log(a+b)=log(a)*log(b). </a:t>
            </a:r>
          </a:p>
          <a:p>
            <a:pPr eaLnBrk="1" hangingPunct="1"/>
            <a:endParaRPr lang="en-US" altLang="en-US">
              <a:latin typeface="Times" pitchFamily="2" charset="0"/>
              <a:ea typeface="ＭＳ Ｐゴシック" panose="020B0600070205080204" pitchFamily="34" charset="-128"/>
            </a:endParaRPr>
          </a:p>
          <a:p>
            <a:pPr eaLnBrk="1" hangingPunct="1"/>
            <a:r>
              <a:rPr lang="en-US" altLang="en-US">
                <a:latin typeface="Times" pitchFamily="2" charset="0"/>
                <a:ea typeface="ＭＳ Ｐゴシック" panose="020B0600070205080204" pitchFamily="34" charset="-128"/>
              </a:rPr>
              <a:t>Symmetric – If you switch around the states of the system, the entropy should be unchanged. </a:t>
            </a:r>
          </a:p>
          <a:p>
            <a:pPr eaLnBrk="1" hangingPunct="1"/>
            <a:endParaRPr lang="en-US" altLang="en-US">
              <a:latin typeface="Times" pitchFamily="2" charset="0"/>
              <a:ea typeface="ＭＳ Ｐゴシック" panose="020B0600070205080204" pitchFamily="34" charset="-128"/>
            </a:endParaRPr>
          </a:p>
          <a:p>
            <a:pPr eaLnBrk="1" hangingPunct="1"/>
            <a:r>
              <a:rPr lang="en-US" altLang="en-US">
                <a:latin typeface="Times" pitchFamily="2" charset="0"/>
                <a:ea typeface="ＭＳ Ｐゴシック" panose="020B0600070205080204" pitchFamily="34" charset="-128"/>
              </a:rPr>
              <a:t>Continuous - if you make a small change in the probabilities of X, you make a small change in the entropy.</a:t>
            </a:r>
          </a:p>
          <a:p>
            <a:pPr eaLnBrk="1" hangingPunct="1"/>
            <a:endParaRPr lang="en-US" altLang="en-US">
              <a:latin typeface="Times" pitchFamily="2" charset="0"/>
              <a:ea typeface="ＭＳ Ｐゴシック" panose="020B0600070205080204" pitchFamily="34" charset="-128"/>
            </a:endParaRPr>
          </a:p>
          <a:p>
            <a:pPr eaLnBrk="1" hangingPunct="1"/>
            <a:r>
              <a:rPr lang="en-US" altLang="en-US">
                <a:latin typeface="Times" pitchFamily="2" charset="0"/>
                <a:ea typeface="ＭＳ Ｐゴシック" panose="020B0600070205080204" pitchFamily="34" charset="-128"/>
              </a:rPr>
              <a:t>Maximum – The measure reaches a maximum when all outcomes are equally likely (like when a coin is fair).</a:t>
            </a:r>
          </a:p>
          <a:p>
            <a:pPr eaLnBrk="1" hangingPunct="1"/>
            <a:endParaRPr lang="en-US" altLang="en-US">
              <a:latin typeface="Times" pitchFamily="2" charset="0"/>
              <a:ea typeface="ＭＳ Ｐゴシック" panose="020B0600070205080204" pitchFamily="34" charset="-128"/>
            </a:endParaRPr>
          </a:p>
          <a:p>
            <a:pPr eaLnBrk="1" hangingPunct="1"/>
            <a:r>
              <a:rPr lang="en-US" altLang="en-US">
                <a:latin typeface="Times" pitchFamily="2" charset="0"/>
                <a:ea typeface="ＭＳ Ｐゴシック" panose="020B0600070205080204" pitchFamily="34" charset="-128"/>
              </a:rPr>
              <a:t>Shannon showed that there is a unique measure, which is – Sum p(x)log(p(x)). </a:t>
            </a:r>
          </a:p>
          <a:p>
            <a:pPr eaLnBrk="1" hangingPunct="1"/>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532309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EEEB76C-86BE-D94F-9B97-90AE480CE564}"/>
              </a:ext>
            </a:extLst>
          </p:cNvPr>
          <p:cNvSpPr>
            <a:spLocks noGrp="1" noRot="1" noChangeAspect="1"/>
          </p:cNvSpPr>
          <p:nvPr>
            <p:ph type="sldImg"/>
          </p:nvPr>
        </p:nvSpPr>
        <p:spPr>
          <a:ln/>
        </p:spPr>
      </p:sp>
      <p:sp>
        <p:nvSpPr>
          <p:cNvPr id="33794" name="Notes Placeholder 2">
            <a:extLst>
              <a:ext uri="{FF2B5EF4-FFF2-40B4-BE49-F238E27FC236}">
                <a16:creationId xmlns:a16="http://schemas.microsoft.com/office/drawing/2014/main" id="{A7AE8B12-5FB2-344F-8D35-CF3406F9E4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So how can the entropy be used? Since entropy indicates uncertainty, a reduction in uncertainty represents information. This can be seen through the conditional distribution P[S|R], read </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P of S given R</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 which is equal to the probability of S once you know what R is. This is the joint distribution P[R,S] normalized by the marginal P[R]. Thus all the rows in the graph at top right sum to one. You can see that once you know what R is, the level of uncertainty decreases. </a:t>
            </a:r>
          </a:p>
          <a:p>
            <a:r>
              <a:rPr lang="en-US" altLang="en-US">
                <a:latin typeface="Times" pitchFamily="2" charset="0"/>
                <a:ea typeface="ＭＳ Ｐゴシック" panose="020B0600070205080204" pitchFamily="34" charset="-128"/>
              </a:rPr>
              <a:t>The measure called the conditional entropy tells about the uncertainty once you know the value of R. It has the log term again like entropy, but it is the log of the conditional distribution. Note also that it is not Sum (P[S|R]logP[S|R]), it is weighted by the original joint distribution.</a:t>
            </a:r>
          </a:p>
          <a:p>
            <a:r>
              <a:rPr lang="en-US" altLang="en-US">
                <a:latin typeface="Times" pitchFamily="2" charset="0"/>
                <a:ea typeface="ＭＳ Ｐゴシック" panose="020B0600070205080204" pitchFamily="34" charset="-128"/>
              </a:rPr>
              <a:t>We can then define a measure of information as the reduction in uncertainty that measured as the difference between the entropy of a variable S, and the conditional entropy once you know another variable R. </a:t>
            </a:r>
          </a:p>
          <a:p>
            <a:r>
              <a:rPr lang="en-US" altLang="en-US">
                <a:latin typeface="Times" pitchFamily="2" charset="0"/>
                <a:ea typeface="ＭＳ Ｐゴシック" panose="020B0600070205080204" pitchFamily="34" charset="-128"/>
              </a:rPr>
              <a:t>Mutual information is symmetric, so the information in S about R is the same S the information in R about S. This means that there is no causal element considered in this relationship. Whether X caused Y or Y caused X or Z caused both of X and Y, I(X;Y) is the same.</a:t>
            </a:r>
          </a:p>
          <a:p>
            <a:endParaRPr lang="en-US" altLang="en-US">
              <a:latin typeface="Times" pitchFamily="2" charset="0"/>
              <a:ea typeface="ＭＳ Ｐゴシック" panose="020B0600070205080204" pitchFamily="34" charset="-128"/>
            </a:endParaRPr>
          </a:p>
          <a:p>
            <a:endParaRPr lang="en-US" altLang="en-US">
              <a:latin typeface="Times" pitchFamily="2" charset="0"/>
              <a:ea typeface="ＭＳ Ｐゴシック" panose="020B0600070205080204" pitchFamily="34" charset="-128"/>
            </a:endParaRPr>
          </a:p>
          <a:p>
            <a:endParaRPr lang="en-US" altLang="en-US">
              <a:latin typeface="Times" pitchFamily="2" charset="0"/>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A95FA215-6088-9D46-9B6D-E9B7884B01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B6134BF-F6AD-F546-AA90-322E2BAE00E1}" type="slidenum">
              <a:rPr lang="en-US" altLang="en-US" sz="1200"/>
              <a:pPr/>
              <a:t>15</a:t>
            </a:fld>
            <a:endParaRPr lang="en-US" altLang="en-US" sz="1200"/>
          </a:p>
        </p:txBody>
      </p:sp>
    </p:spTree>
    <p:extLst>
      <p:ext uri="{BB962C8B-B14F-4D97-AF65-F5344CB8AC3E}">
        <p14:creationId xmlns:p14="http://schemas.microsoft.com/office/powerpoint/2010/main" val="54701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89337A7B-CD56-C24D-9CA6-9A2E9C29B7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AFFCE2A-5600-8046-BA3D-0C72C177F1A9}" type="slidenum">
              <a:rPr lang="en-US" altLang="en-US" sz="1200"/>
              <a:pPr/>
              <a:t>16</a:t>
            </a:fld>
            <a:endParaRPr lang="en-US" altLang="en-US" sz="1200"/>
          </a:p>
        </p:txBody>
      </p:sp>
      <p:sp>
        <p:nvSpPr>
          <p:cNvPr id="35842" name="Rectangle 2">
            <a:extLst>
              <a:ext uri="{FF2B5EF4-FFF2-40B4-BE49-F238E27FC236}">
                <a16:creationId xmlns:a16="http://schemas.microsoft.com/office/drawing/2014/main" id="{976FF377-6714-2448-98F4-5FA5452EEC4F}"/>
              </a:ext>
            </a:extLst>
          </p:cNvPr>
          <p:cNvSpPr>
            <a:spLocks noChangeArrowheads="1" noTextEdit="1"/>
          </p:cNvSpPr>
          <p:nvPr>
            <p:ph type="sldImg"/>
          </p:nvPr>
        </p:nvSpPr>
        <p:spPr>
          <a:ln/>
        </p:spPr>
      </p:sp>
      <p:sp>
        <p:nvSpPr>
          <p:cNvPr id="35843" name="Rectangle 3">
            <a:extLst>
              <a:ext uri="{FF2B5EF4-FFF2-40B4-BE49-F238E27FC236}">
                <a16:creationId xmlns:a16="http://schemas.microsoft.com/office/drawing/2014/main" id="{C5B7394A-20AD-DF46-9206-CF7A822923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There</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s another way to think about and calculate mutual information as the </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difference</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 or </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distance</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 between the actual joint distribution and the distribution of the two variables had no information about each other. </a:t>
            </a:r>
          </a:p>
          <a:p>
            <a:pPr eaLnBrk="1" hangingPunct="1"/>
            <a:endParaRPr lang="en-US" altLang="en-US">
              <a:latin typeface="Times" pitchFamily="2" charset="0"/>
              <a:ea typeface="ＭＳ Ｐゴシック" panose="020B0600070205080204" pitchFamily="34" charset="-128"/>
            </a:endParaRPr>
          </a:p>
          <a:p>
            <a:pPr eaLnBrk="1" hangingPunct="1"/>
            <a:r>
              <a:rPr lang="en-US" altLang="en-US">
                <a:latin typeface="Times" pitchFamily="2" charset="0"/>
                <a:ea typeface="ＭＳ Ｐゴシック" panose="020B0600070205080204" pitchFamily="34" charset="-128"/>
              </a:rPr>
              <a:t>The essence of this equation is a weighted ratio between the two distributions shown at the top. </a:t>
            </a:r>
          </a:p>
          <a:p>
            <a:pPr eaLnBrk="1" hangingPunct="1"/>
            <a:r>
              <a:rPr lang="en-US" altLang="en-US">
                <a:latin typeface="Times" pitchFamily="2" charset="0"/>
                <a:ea typeface="ＭＳ Ｐゴシック" panose="020B0600070205080204" pitchFamily="34" charset="-128"/>
              </a:rPr>
              <a:t>The left joint distribution is what actually happened P[X,Y] (stated P of X and Y). The right distribution is what would have happened had P[X] and P[Y] been the same, but the two signals were completely independent - in other words carried zero information about each other. This is sometimes called the Product Distribution. The two equations for mutual information give the same result.</a:t>
            </a:r>
          </a:p>
          <a:p>
            <a:pPr eaLnBrk="1" hangingPunct="1"/>
            <a:endParaRPr lang="en-US" altLang="en-US">
              <a:latin typeface="Times" pitchFamily="2" charset="0"/>
              <a:ea typeface="ＭＳ Ｐゴシック" panose="020B0600070205080204" pitchFamily="34" charset="-128"/>
            </a:endParaRPr>
          </a:p>
          <a:p>
            <a:pPr eaLnBrk="1" hangingPunct="1"/>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99406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92694B2F-2F8C-2C4C-A41F-8C5C53C7F6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CF32EB2-673B-B143-9E51-90C445B1CC9C}" type="slidenum">
              <a:rPr lang="en-US" altLang="en-US" sz="1200">
                <a:latin typeface="Times" pitchFamily="2" charset="0"/>
              </a:rPr>
              <a:pPr/>
              <a:t>17</a:t>
            </a:fld>
            <a:endParaRPr lang="en-US" altLang="en-US" sz="1200">
              <a:latin typeface="Times" pitchFamily="2" charset="0"/>
            </a:endParaRPr>
          </a:p>
        </p:txBody>
      </p:sp>
      <p:sp>
        <p:nvSpPr>
          <p:cNvPr id="37890" name="Rectangle 2">
            <a:extLst>
              <a:ext uri="{FF2B5EF4-FFF2-40B4-BE49-F238E27FC236}">
                <a16:creationId xmlns:a16="http://schemas.microsoft.com/office/drawing/2014/main" id="{78F498EB-B295-FF40-9E92-9C084B7A0021}"/>
              </a:ext>
            </a:extLst>
          </p:cNvPr>
          <p:cNvSpPr>
            <a:spLocks noChangeArrowheads="1" noTextEdit="1"/>
          </p:cNvSpPr>
          <p:nvPr>
            <p:ph type="sldImg"/>
          </p:nvPr>
        </p:nvSpPr>
        <p:spPr>
          <a:ln/>
        </p:spPr>
      </p:sp>
      <p:sp>
        <p:nvSpPr>
          <p:cNvPr id="37891" name="Rectangle 3">
            <a:extLst>
              <a:ext uri="{FF2B5EF4-FFF2-40B4-BE49-F238E27FC236}">
                <a16:creationId xmlns:a16="http://schemas.microsoft.com/office/drawing/2014/main" id="{C052F560-EE9B-824E-841C-0531640FC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Simon Laughlin proposed a simple theory of how a cell should match its response curve to a distribution of intensities. The upper left graph shows a hypothetical probability distribution of light intensities. The response curve that transmits the most information about particular sampled intensities is shown below. It looks like the integral of the intensity distribution.</a:t>
            </a:r>
          </a:p>
          <a:p>
            <a:pPr eaLnBrk="1" hangingPunct="1"/>
            <a:r>
              <a:rPr lang="en-US" altLang="en-US">
                <a:latin typeface="Times" pitchFamily="2" charset="0"/>
                <a:ea typeface="ＭＳ Ｐゴシック" panose="020B0600070205080204" pitchFamily="34" charset="-128"/>
              </a:rPr>
              <a:t>At right shows the actual response curve for a fly neuron responding to changes in intensity. The  x-axis indicates the change in intensity divided by the mean intensity (delta I / I) or the contrast. The dots show a measured response curve of an adapted fly neuron, and the smooth curve is the integral of the intensity distribution used to adapt the photoreceptor.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24F04804-7D14-E14D-B99D-D605960CAB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2E29200-A3CF-2D48-8D8D-6A87ED85EFED}" type="slidenum">
              <a:rPr lang="en-US" altLang="en-US" sz="1200">
                <a:latin typeface="Times" pitchFamily="2" charset="0"/>
              </a:rPr>
              <a:pPr/>
              <a:t>18</a:t>
            </a:fld>
            <a:endParaRPr lang="en-US" altLang="en-US" sz="1200">
              <a:latin typeface="Times" pitchFamily="2" charset="0"/>
            </a:endParaRPr>
          </a:p>
        </p:txBody>
      </p:sp>
      <p:sp>
        <p:nvSpPr>
          <p:cNvPr id="45058" name="Rectangle 2">
            <a:extLst>
              <a:ext uri="{FF2B5EF4-FFF2-40B4-BE49-F238E27FC236}">
                <a16:creationId xmlns:a16="http://schemas.microsoft.com/office/drawing/2014/main" id="{F0C4FA0A-C502-AC48-A039-0751AC88AFB1}"/>
              </a:ext>
            </a:extLst>
          </p:cNvPr>
          <p:cNvSpPr>
            <a:spLocks noChangeArrowheads="1" noTextEdit="1"/>
          </p:cNvSpPr>
          <p:nvPr>
            <p:ph type="sldImg"/>
          </p:nvPr>
        </p:nvSpPr>
        <p:spPr>
          <a:ln/>
        </p:spPr>
      </p:sp>
      <p:sp>
        <p:nvSpPr>
          <p:cNvPr id="45059" name="Rectangle 3">
            <a:extLst>
              <a:ext uri="{FF2B5EF4-FFF2-40B4-BE49-F238E27FC236}">
                <a16:creationId xmlns:a16="http://schemas.microsoft.com/office/drawing/2014/main" id="{90D3609C-2272-F947-875C-D2B7AF11E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Very interesting work by Hans van Hateren has attempted to derive a number of response properties of the early visual system directly from the statistics of natural scenes. </a:t>
            </a:r>
          </a:p>
          <a:p>
            <a:pPr eaLnBrk="1" hangingPunct="1"/>
            <a:endParaRPr lang="en-US" altLang="en-US">
              <a:latin typeface="Times" pitchFamily="2" charset="0"/>
              <a:ea typeface="ＭＳ Ｐゴシック" panose="020B0600070205080204" pitchFamily="34" charset="-128"/>
            </a:endParaRPr>
          </a:p>
          <a:p>
            <a:pPr eaLnBrk="1" hangingPunct="1"/>
            <a:r>
              <a:rPr lang="en-US" altLang="en-US">
                <a:latin typeface="Times" pitchFamily="2" charset="0"/>
                <a:ea typeface="ＭＳ Ｐゴシック" panose="020B0600070205080204" pitchFamily="34" charset="-128"/>
              </a:rPr>
              <a:t>In the model at left, a system receives an image that has noise it in, mainly due to photons (1st added noise). Then, a </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neural filter</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 transforms the input. What this neural filter really means is a temporal and spatial receptive field. Then afterwards a source of intrinsic noise is added (2nd </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channel noise</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 which might be variability is spiking or in vesicle release, or many other mechanisms. </a:t>
            </a:r>
          </a:p>
          <a:p>
            <a:pPr eaLnBrk="1" hangingPunct="1"/>
            <a:endParaRPr lang="en-US" altLang="en-US">
              <a:latin typeface="Times" pitchFamily="2" charset="0"/>
              <a:ea typeface="ＭＳ Ｐゴシック" panose="020B0600070205080204" pitchFamily="34" charset="-128"/>
            </a:endParaRPr>
          </a:p>
          <a:p>
            <a:pPr eaLnBrk="1" hangingPunct="1"/>
            <a:r>
              <a:rPr lang="en-US" altLang="en-US">
                <a:latin typeface="Times" pitchFamily="2" charset="0"/>
                <a:ea typeface="ＭＳ Ｐゴシック" panose="020B0600070205080204" pitchFamily="34" charset="-128"/>
              </a:rPr>
              <a:t>The effect of this 2nd added noise is that no matter what happens, there is a maximum signal to noise ratio (SNR) that the channel (cell) can have, and it can</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t do any better than this. So if the light intensity is very bright (high SNR), and the first noise has a small effect, the 2nd noise will be limiting. But if the light intensity is dim (low SNR) the first noise will be limiting.</a:t>
            </a:r>
          </a:p>
          <a:p>
            <a:pPr eaLnBrk="1" hangingPunct="1"/>
            <a:r>
              <a:rPr lang="en-US" altLang="en-US">
                <a:latin typeface="Times" pitchFamily="2" charset="0"/>
                <a:ea typeface="ＭＳ Ｐゴシック" panose="020B0600070205080204" pitchFamily="34" charset="-128"/>
              </a:rPr>
              <a:t>The graph at right shows the switch between these two regimes, and gives a equation to describe this change in regimes. The square root of I (light intensity) in the denominator is the photon Poisson noise.</a:t>
            </a:r>
          </a:p>
          <a:p>
            <a:pPr eaLnBrk="1" hangingPunct="1"/>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1E59034E-48B8-7D4F-BF87-5EE4560E71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9D24553-B337-8B4A-BC32-C7803009CF79}" type="slidenum">
              <a:rPr lang="en-US" altLang="en-US" sz="1200">
                <a:latin typeface="Times" pitchFamily="2" charset="0"/>
              </a:rPr>
              <a:pPr/>
              <a:t>19</a:t>
            </a:fld>
            <a:endParaRPr lang="en-US" altLang="en-US" sz="1200">
              <a:latin typeface="Times" pitchFamily="2" charset="0"/>
            </a:endParaRPr>
          </a:p>
        </p:txBody>
      </p:sp>
      <p:sp>
        <p:nvSpPr>
          <p:cNvPr id="47106" name="Rectangle 2">
            <a:extLst>
              <a:ext uri="{FF2B5EF4-FFF2-40B4-BE49-F238E27FC236}">
                <a16:creationId xmlns:a16="http://schemas.microsoft.com/office/drawing/2014/main" id="{3E146FA7-6CC0-DF41-9BE3-C948DD3E4ECC}"/>
              </a:ext>
            </a:extLst>
          </p:cNvPr>
          <p:cNvSpPr>
            <a:spLocks noChangeArrowheads="1" noTextEdit="1"/>
          </p:cNvSpPr>
          <p:nvPr>
            <p:ph type="sldImg"/>
          </p:nvPr>
        </p:nvSpPr>
        <p:spPr>
          <a:ln/>
        </p:spPr>
      </p:sp>
      <p:sp>
        <p:nvSpPr>
          <p:cNvPr id="47107" name="Rectangle 3">
            <a:extLst>
              <a:ext uri="{FF2B5EF4-FFF2-40B4-BE49-F238E27FC236}">
                <a16:creationId xmlns:a16="http://schemas.microsoft.com/office/drawing/2014/main" id="{6C42DD73-3E83-6543-AEEE-EBA120BF19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pitchFamily="2" charset="0"/>
                <a:ea typeface="ＭＳ Ｐゴシック" panose="020B0600070205080204" pitchFamily="34" charset="-128"/>
              </a:rPr>
              <a:t>The ~ (there are also other notations) indicates Fourier transform, which transforms a signal that has a different amplitude at each time point into a sum of sinusoids that has different amplitude and phase for each frequency sinusoid.  To find the amplitude at each frequency in the response, take the amplitude of that frequency in the stimulus, and multiply it by that frequency in the filter. The convolution theorem implies that to compute a convolution of two functions like f() and g(), you can first take the Fourier transforms of f() and g(), multiply the result for each </a:t>
            </a:r>
            <a:r>
              <a:rPr lang="en-US" altLang="en-US" dirty="0" err="1">
                <a:latin typeface="Times" pitchFamily="2" charset="0"/>
                <a:ea typeface="ＭＳ Ｐゴシック" panose="020B0600070205080204" pitchFamily="34" charset="-128"/>
                <a:sym typeface="Symbol" pitchFamily="2" charset="2"/>
              </a:rPr>
              <a:t>ω</a:t>
            </a:r>
            <a:r>
              <a:rPr lang="en-US" altLang="en-US" dirty="0">
                <a:latin typeface="Times" pitchFamily="2" charset="0"/>
                <a:ea typeface="ＭＳ Ｐゴシック" panose="020B0600070205080204" pitchFamily="34" charset="-128"/>
              </a:rPr>
              <a:t> of f(</a:t>
            </a:r>
            <a:r>
              <a:rPr lang="en-US" altLang="en-US" dirty="0" err="1">
                <a:latin typeface="Times" pitchFamily="2" charset="0"/>
                <a:ea typeface="ＭＳ Ｐゴシック" panose="020B0600070205080204" pitchFamily="34" charset="-128"/>
                <a:sym typeface="Symbol" pitchFamily="2" charset="2"/>
              </a:rPr>
              <a:t>ω</a:t>
            </a:r>
            <a:r>
              <a:rPr lang="en-US" altLang="en-US" dirty="0">
                <a:latin typeface="Times" pitchFamily="2" charset="0"/>
                <a:ea typeface="ＭＳ Ｐゴシック" panose="020B0600070205080204" pitchFamily="34" charset="-128"/>
              </a:rPr>
              <a:t>) and </a:t>
            </a:r>
            <a:r>
              <a:rPr lang="en-US" altLang="en-US" dirty="0">
                <a:latin typeface="Times" pitchFamily="2" charset="0"/>
                <a:ea typeface="ＭＳ Ｐゴシック" panose="020B0600070205080204" pitchFamily="34" charset="-128"/>
                <a:sym typeface="Symbol" pitchFamily="2" charset="2"/>
              </a:rPr>
              <a:t>g(</a:t>
            </a:r>
            <a:r>
              <a:rPr lang="en-US" altLang="en-US" dirty="0" err="1">
                <a:latin typeface="Times" pitchFamily="2" charset="0"/>
                <a:ea typeface="ＭＳ Ｐゴシック" panose="020B0600070205080204" pitchFamily="34" charset="-128"/>
                <a:sym typeface="Symbol" pitchFamily="2" charset="2"/>
              </a:rPr>
              <a:t>ω</a:t>
            </a:r>
            <a:r>
              <a:rPr lang="en-US" altLang="en-US" dirty="0">
                <a:latin typeface="Times" pitchFamily="2" charset="0"/>
                <a:ea typeface="ＭＳ Ｐゴシック" panose="020B0600070205080204" pitchFamily="34" charset="-128"/>
                <a:sym typeface="Symbol" pitchFamily="2" charset="2"/>
              </a:rPr>
              <a:t>), then take the inverse Fourier transform of the result. For these purposes, you don</a:t>
            </a:r>
            <a:r>
              <a:rPr lang="ja-JP" altLang="en-US">
                <a:latin typeface="Times" pitchFamily="2" charset="0"/>
                <a:ea typeface="ＭＳ Ｐゴシック" panose="020B0600070205080204" pitchFamily="34" charset="-128"/>
                <a:sym typeface="Symbol" pitchFamily="2" charset="2"/>
              </a:rPr>
              <a:t>’</a:t>
            </a:r>
            <a:r>
              <a:rPr lang="en-US" altLang="ja-JP" dirty="0">
                <a:latin typeface="Times" pitchFamily="2" charset="0"/>
                <a:ea typeface="ＭＳ Ｐゴシック" panose="020B0600070205080204" pitchFamily="34" charset="-128"/>
                <a:sym typeface="Symbol" pitchFamily="2" charset="2"/>
              </a:rPr>
              <a:t>t need to know how to compute a Fourier transform, just what it means, and that there is an inverse.</a:t>
            </a:r>
            <a:endParaRPr lang="en-US" altLang="en-US" dirty="0">
              <a:latin typeface="Times" pitchFamily="2" charset="0"/>
              <a:ea typeface="ＭＳ Ｐゴシック" panose="020B0600070205080204" pitchFamily="34" charset="-128"/>
              <a:sym typeface="Symbol" pitchFamily="2" charset="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5A5498D3-9179-F742-82F9-5891636F90C3}"/>
              </a:ext>
            </a:extLst>
          </p:cNvPr>
          <p:cNvSpPr>
            <a:spLocks noGrp="1" noRot="1" noChangeAspect="1"/>
          </p:cNvSpPr>
          <p:nvPr>
            <p:ph type="sldImg"/>
          </p:nvPr>
        </p:nvSpPr>
        <p:spPr>
          <a:ln/>
        </p:spPr>
      </p:sp>
      <p:sp>
        <p:nvSpPr>
          <p:cNvPr id="3" name="Notes Placeholder 2">
            <a:extLst>
              <a:ext uri="{FF2B5EF4-FFF2-40B4-BE49-F238E27FC236}">
                <a16:creationId xmlns:a16="http://schemas.microsoft.com/office/drawing/2014/main" id="{3A3D8AB1-FAC4-B948-85FA-69CE9CE6B0A6}"/>
              </a:ext>
            </a:extLst>
          </p:cNvPr>
          <p:cNvSpPr>
            <a:spLocks noGrp="1"/>
          </p:cNvSpPr>
          <p:nvPr>
            <p:ph type="body" idx="1"/>
          </p:nvPr>
        </p:nvSpPr>
        <p:spPr/>
        <p:txBody>
          <a:bodyPr>
            <a:normAutofit fontScale="92500"/>
          </a:bodyPr>
          <a:lstStyle/>
          <a:p>
            <a:pPr>
              <a:lnSpc>
                <a:spcPct val="90000"/>
              </a:lnSpc>
            </a:pPr>
            <a:r>
              <a:rPr lang="en-US" altLang="en-US" sz="1000">
                <a:latin typeface="Times" pitchFamily="2" charset="0"/>
                <a:ea typeface="ＭＳ Ｐゴシック" panose="020B0600070205080204" pitchFamily="34" charset="-128"/>
              </a:rPr>
              <a:t>These diagrams show the concepts of optimal filtering discussed in the Van Hateren paper. An efficient system will use all</a:t>
            </a:r>
          </a:p>
          <a:p>
            <a:pPr>
              <a:lnSpc>
                <a:spcPct val="90000"/>
              </a:lnSpc>
            </a:pPr>
            <a:r>
              <a:rPr lang="en-US" altLang="en-US" sz="1000">
                <a:latin typeface="Times" pitchFamily="2" charset="0"/>
                <a:ea typeface="ＭＳ Ｐゴシック" panose="020B0600070205080204" pitchFamily="34" charset="-128"/>
              </a:rPr>
              <a:t>Symbols with equal frequency. Remember the entropy diagram of the coin that had a peak in the middle. Entropy had a peak</a:t>
            </a:r>
          </a:p>
          <a:p>
            <a:pPr>
              <a:lnSpc>
                <a:spcPct val="90000"/>
              </a:lnSpc>
            </a:pPr>
            <a:r>
              <a:rPr lang="en-US" altLang="en-US" sz="1000">
                <a:latin typeface="Times" pitchFamily="2" charset="0"/>
                <a:ea typeface="ＭＳ Ｐゴシック" panose="020B0600070205080204" pitchFamily="34" charset="-128"/>
              </a:rPr>
              <a:t>When heads and tails at equal probability. This meant that the amount of information that such a signal could convey had a  peak when the two</a:t>
            </a:r>
          </a:p>
          <a:p>
            <a:pPr>
              <a:lnSpc>
                <a:spcPct val="90000"/>
              </a:lnSpc>
            </a:pPr>
            <a:r>
              <a:rPr lang="en-US" altLang="en-US" sz="1000">
                <a:latin typeface="Times" pitchFamily="2" charset="0"/>
                <a:ea typeface="ＭＳ Ｐゴシック" panose="020B0600070205080204" pitchFamily="34" charset="-128"/>
              </a:rPr>
              <a:t>Symbols had equal probability.</a:t>
            </a:r>
          </a:p>
          <a:p>
            <a:pPr>
              <a:lnSpc>
                <a:spcPct val="90000"/>
              </a:lnSpc>
            </a:pPr>
            <a:endParaRPr lang="en-US" altLang="en-US" sz="1000">
              <a:latin typeface="Times" pitchFamily="2" charset="0"/>
              <a:ea typeface="ＭＳ Ｐゴシック" panose="020B0600070205080204" pitchFamily="34" charset="-128"/>
            </a:endParaRPr>
          </a:p>
          <a:p>
            <a:pPr>
              <a:lnSpc>
                <a:spcPct val="90000"/>
              </a:lnSpc>
            </a:pPr>
            <a:r>
              <a:rPr lang="en-US" altLang="en-US" sz="1000">
                <a:latin typeface="Times" pitchFamily="2" charset="0"/>
                <a:ea typeface="ＭＳ Ｐゴシック" panose="020B0600070205080204" pitchFamily="34" charset="-128"/>
              </a:rPr>
              <a:t>Thinking in terms of temporal frequencies as different inputs and outputs, if a stimulus has more low frequency, it is efficient to ‘whiten’ the output,</a:t>
            </a:r>
          </a:p>
          <a:p>
            <a:pPr>
              <a:lnSpc>
                <a:spcPct val="90000"/>
              </a:lnSpc>
            </a:pPr>
            <a:r>
              <a:rPr lang="en-US" altLang="en-US" sz="1000">
                <a:latin typeface="Times" pitchFamily="2" charset="0"/>
                <a:ea typeface="ＭＳ Ｐゴシック" panose="020B0600070205080204" pitchFamily="34" charset="-128"/>
              </a:rPr>
              <a:t>Making the response use different frequencies equally. Whitening is accomplished by having a filter that is inverse of the stimulus. </a:t>
            </a:r>
          </a:p>
          <a:p>
            <a:pPr>
              <a:lnSpc>
                <a:spcPct val="90000"/>
              </a:lnSpc>
            </a:pPr>
            <a:endParaRPr lang="en-US" altLang="en-US" sz="1000">
              <a:latin typeface="Times" pitchFamily="2" charset="0"/>
              <a:ea typeface="ＭＳ Ｐゴシック" panose="020B0600070205080204" pitchFamily="34" charset="-128"/>
            </a:endParaRPr>
          </a:p>
          <a:p>
            <a:pPr>
              <a:lnSpc>
                <a:spcPct val="90000"/>
              </a:lnSpc>
            </a:pPr>
            <a:r>
              <a:rPr lang="en-US" altLang="en-US" sz="1000">
                <a:latin typeface="Times" pitchFamily="2" charset="0"/>
                <a:ea typeface="ＭＳ Ｐゴシック" panose="020B0600070205080204" pitchFamily="34" charset="-128"/>
              </a:rPr>
              <a:t>Because a convolution is a produce in the frequency domain, if the Stimulus frequency spectrum is proportional to 1/f, then the optimal filter should be proportional to f. </a:t>
            </a:r>
          </a:p>
          <a:p>
            <a:pPr>
              <a:lnSpc>
                <a:spcPct val="90000"/>
              </a:lnSpc>
            </a:pPr>
            <a:endParaRPr lang="en-US" altLang="en-US" sz="1000">
              <a:latin typeface="Times" pitchFamily="2" charset="0"/>
              <a:ea typeface="ＭＳ Ｐゴシック" panose="020B0600070205080204" pitchFamily="34" charset="-128"/>
            </a:endParaRPr>
          </a:p>
          <a:p>
            <a:pPr>
              <a:lnSpc>
                <a:spcPct val="90000"/>
              </a:lnSpc>
            </a:pPr>
            <a:r>
              <a:rPr lang="en-US" altLang="en-US" sz="1000">
                <a:latin typeface="Times" pitchFamily="2" charset="0"/>
                <a:ea typeface="ＭＳ Ｐゴシック" panose="020B0600070205080204" pitchFamily="34" charset="-128"/>
              </a:rPr>
              <a:t>This discussion however, does not consider the noise. In this case, the noise is equal at all frequencies. Therefore, when passed through a filter that is proportional to f, emphasizing high frequencies, at some point noise becomes greater that the signal represented in the response. Thus it is also the best solution to simply cut out these higher frequencies, because the noise is too great. Thus the optimal filter will have a bandpass appearance, both reducing low and high frequencies.</a:t>
            </a:r>
          </a:p>
          <a:p>
            <a:pPr>
              <a:lnSpc>
                <a:spcPct val="90000"/>
              </a:lnSpc>
            </a:pPr>
            <a:endParaRPr lang="en-US" altLang="en-US" sz="1000">
              <a:latin typeface="Times" pitchFamily="2" charset="0"/>
              <a:ea typeface="ＭＳ Ｐゴシック" panose="020B0600070205080204" pitchFamily="34" charset="-128"/>
            </a:endParaRPr>
          </a:p>
          <a:p>
            <a:pPr>
              <a:lnSpc>
                <a:spcPct val="90000"/>
              </a:lnSpc>
            </a:pPr>
            <a:r>
              <a:rPr lang="en-US" altLang="en-US" sz="1000">
                <a:latin typeface="Times" pitchFamily="2" charset="0"/>
                <a:ea typeface="ＭＳ Ｐゴシック" panose="020B0600070205080204" pitchFamily="34" charset="-128"/>
              </a:rPr>
              <a:t>This situation depends on how great the noise is. When the amount of signal that is above the noise is very small, then it no longer is efficient to reduce the only signal that is available. In this case, a low pass filter that reduces only high frequencies is more efficient (not shown here).</a:t>
            </a:r>
          </a:p>
        </p:txBody>
      </p:sp>
      <p:sp>
        <p:nvSpPr>
          <p:cNvPr id="49155" name="Slide Number Placeholder 3">
            <a:extLst>
              <a:ext uri="{FF2B5EF4-FFF2-40B4-BE49-F238E27FC236}">
                <a16:creationId xmlns:a16="http://schemas.microsoft.com/office/drawing/2014/main" id="{F743A69C-DEB3-214A-9B0A-0233BD8E88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A79EAFE-9DBD-1B40-B7AF-619E18B3CD73}" type="slidenum">
              <a:rPr lang="en-US" altLang="en-US" sz="1200">
                <a:latin typeface="Times" pitchFamily="2" charset="0"/>
              </a:rPr>
              <a:pPr/>
              <a:t>20</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35D2D70F-6762-ED4D-AE62-1167ED7E7B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6EDBF54-441F-1A40-902F-A4A9649CA0D9}" type="slidenum">
              <a:rPr lang="en-US" altLang="en-US" sz="1200">
                <a:latin typeface="Times" pitchFamily="2" charset="0"/>
              </a:rPr>
              <a:pPr/>
              <a:t>21</a:t>
            </a:fld>
            <a:endParaRPr lang="en-US" altLang="en-US" sz="1200">
              <a:latin typeface="Times" pitchFamily="2" charset="0"/>
            </a:endParaRPr>
          </a:p>
        </p:txBody>
      </p:sp>
      <p:sp>
        <p:nvSpPr>
          <p:cNvPr id="52226" name="Rectangle 2">
            <a:extLst>
              <a:ext uri="{FF2B5EF4-FFF2-40B4-BE49-F238E27FC236}">
                <a16:creationId xmlns:a16="http://schemas.microsoft.com/office/drawing/2014/main" id="{96176B5F-6E82-F744-8C68-40A78DB30C04}"/>
              </a:ext>
            </a:extLst>
          </p:cNvPr>
          <p:cNvSpPr>
            <a:spLocks noChangeArrowheads="1" noTextEdit="1"/>
          </p:cNvSpPr>
          <p:nvPr>
            <p:ph type="sldImg"/>
          </p:nvPr>
        </p:nvSpPr>
        <p:spPr>
          <a:ln/>
        </p:spPr>
      </p:sp>
      <p:sp>
        <p:nvSpPr>
          <p:cNvPr id="52227" name="Rectangle 3">
            <a:extLst>
              <a:ext uri="{FF2B5EF4-FFF2-40B4-BE49-F238E27FC236}">
                <a16:creationId xmlns:a16="http://schemas.microsoft.com/office/drawing/2014/main" id="{EB98B245-A5B6-9A41-9D20-6BE8680B45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pitchFamily="2" charset="0"/>
                <a:ea typeface="ＭＳ Ｐゴシック" panose="020B0600070205080204" pitchFamily="34" charset="-128"/>
              </a:rPr>
              <a:t>Using the theory and statistics of natural scenes outlined on the previous slides, the optimal temporal filter can be derived, and it looks very close to the actual filter of a fly 2nd stage neuron. The smooth curve is the derive temporal filter, the vertical lines indicate error bars on the measured filter. At low light intensities, the filter is slower and more monophasic. At high light intensities, the filter is faster and more biphasic. The bottom graph shows the two stretch in time and superimposed to show that the faster filter is more biphasic.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24C46A7E-9C80-DE4E-A965-9124AD559680}"/>
              </a:ext>
            </a:extLst>
          </p:cNvPr>
          <p:cNvSpPr>
            <a:spLocks noGrp="1" noRot="1" noChangeAspect="1"/>
          </p:cNvSpPr>
          <p:nvPr>
            <p:ph type="sldImg"/>
          </p:nvPr>
        </p:nvSpPr>
        <p:spPr>
          <a:ln/>
        </p:spPr>
      </p:sp>
      <p:sp>
        <p:nvSpPr>
          <p:cNvPr id="54274" name="Notes Placeholder 2">
            <a:extLst>
              <a:ext uri="{FF2B5EF4-FFF2-40B4-BE49-F238E27FC236}">
                <a16:creationId xmlns:a16="http://schemas.microsoft.com/office/drawing/2014/main" id="{A5777255-0649-E245-910E-74D142BC50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8B26B367-AD5A-E54A-89AD-165243FE2F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6A463F6-C761-2346-9324-DCA06F3C8C03}" type="slidenum">
              <a:rPr lang="en-US" altLang="en-US" sz="1200">
                <a:latin typeface="Times" pitchFamily="2" charset="0"/>
              </a:rPr>
              <a:pPr/>
              <a:t>22</a:t>
            </a:fld>
            <a:endParaRPr lang="en-US" altLang="en-US" sz="1200">
              <a:latin typeface="Time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9378317D-BF9B-5A43-8BA6-92FEEF3B30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BD67442-B8BC-074F-86EA-FE2046FE097C}" type="slidenum">
              <a:rPr lang="en-US" altLang="en-US" sz="1200">
                <a:latin typeface="Times" pitchFamily="2" charset="0"/>
              </a:rPr>
              <a:pPr/>
              <a:t>31</a:t>
            </a:fld>
            <a:endParaRPr lang="en-US" altLang="en-US" sz="1200">
              <a:latin typeface="Times" pitchFamily="2" charset="0"/>
            </a:endParaRPr>
          </a:p>
        </p:txBody>
      </p:sp>
      <p:sp>
        <p:nvSpPr>
          <p:cNvPr id="57346" name="Rectangle 2">
            <a:extLst>
              <a:ext uri="{FF2B5EF4-FFF2-40B4-BE49-F238E27FC236}">
                <a16:creationId xmlns:a16="http://schemas.microsoft.com/office/drawing/2014/main" id="{710FF9DE-58ED-4E4A-918F-190E6EFDB2F5}"/>
              </a:ext>
            </a:extLst>
          </p:cNvPr>
          <p:cNvSpPr>
            <a:spLocks noChangeArrowheads="1"/>
          </p:cNvSpPr>
          <p:nvPr>
            <p:ph type="sldImg"/>
          </p:nvPr>
        </p:nvSpPr>
        <p:spPr>
          <a:solidFill>
            <a:srgbClr val="FFFFFF"/>
          </a:solidFill>
          <a:ln/>
        </p:spPr>
      </p:sp>
      <p:sp>
        <p:nvSpPr>
          <p:cNvPr id="57347" name="Rectangle 3">
            <a:extLst>
              <a:ext uri="{FF2B5EF4-FFF2-40B4-BE49-F238E27FC236}">
                <a16:creationId xmlns:a16="http://schemas.microsoft.com/office/drawing/2014/main" id="{5BDA80B5-CE1C-B54A-9E45-7551BD06E267}"/>
              </a:ext>
            </a:extLst>
          </p:cNvPr>
          <p:cNvSpPr>
            <a:spLocks noChangeArrowheads="1"/>
          </p:cNvSpPr>
          <p:nvPr>
            <p:ph type="body" idx="1"/>
          </p:nvPr>
        </p:nvSpPr>
        <p:spPr>
          <a:solidFill>
            <a:srgbClr val="FFFFFF"/>
          </a:solidFill>
          <a:ln>
            <a:solidFill>
              <a:srgbClr val="000000"/>
            </a:solidFill>
          </a:ln>
        </p:spPr>
        <p:txBody>
          <a:bodyPr/>
          <a:lstStyle/>
          <a:p>
            <a:pPr eaLnBrk="1" hangingPunct="1"/>
            <a:r>
              <a:rPr lang="en-US" altLang="en-US">
                <a:latin typeface="Times" pitchFamily="2" charset="0"/>
                <a:ea typeface="ＭＳ Ｐゴシック" panose="020B0600070205080204" pitchFamily="34" charset="-128"/>
              </a:rPr>
              <a:t>Even at a constant mean light intensity, the visual system will change its sensitivity to fluctuations in light intensity. That make sense, because as we discussed, beyond bipolar cells, what the visual system encodes is mainly changes (due to the biphasic bipolar cell filter) not the absolute intensity. When the changes in intensity become too large, a cell may saturate. So it is beneficial for cells to adjust their range of response to the range of light intensities, even if the mean doesn</a:t>
            </a:r>
            <a:r>
              <a:rPr lang="ja-JP" altLang="en-US">
                <a:latin typeface="Times" pitchFamily="2" charset="0"/>
                <a:ea typeface="ＭＳ Ｐゴシック" panose="020B0600070205080204" pitchFamily="34" charset="-128"/>
              </a:rPr>
              <a:t>’</a:t>
            </a:r>
            <a:r>
              <a:rPr lang="en-US" altLang="ja-JP">
                <a:latin typeface="Times" pitchFamily="2" charset="0"/>
                <a:ea typeface="ＭＳ Ｐゴシック" panose="020B0600070205080204" pitchFamily="34" charset="-128"/>
              </a:rPr>
              <a:t>t change.</a:t>
            </a:r>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23A0A282-36E6-E842-B969-1F339F8977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4D87513-E770-7140-9B4D-C6AFA6E3E2A8}" type="slidenum">
              <a:rPr lang="en-US" altLang="en-US" sz="1200">
                <a:latin typeface="Times" pitchFamily="2" charset="0"/>
              </a:rPr>
              <a:pPr/>
              <a:t>3</a:t>
            </a:fld>
            <a:endParaRPr lang="en-US" altLang="en-US" sz="1200">
              <a:latin typeface="Times" pitchFamily="2" charset="0"/>
            </a:endParaRPr>
          </a:p>
        </p:txBody>
      </p:sp>
      <p:sp>
        <p:nvSpPr>
          <p:cNvPr id="19458" name="Rectangle 2">
            <a:extLst>
              <a:ext uri="{FF2B5EF4-FFF2-40B4-BE49-F238E27FC236}">
                <a16:creationId xmlns:a16="http://schemas.microsoft.com/office/drawing/2014/main" id="{DDEEFBD4-9E89-5442-983A-DC8A3AFF4F4B}"/>
              </a:ext>
            </a:extLst>
          </p:cNvPr>
          <p:cNvSpPr>
            <a:spLocks noChangeArrowheads="1"/>
          </p:cNvSpPr>
          <p:nvPr>
            <p:ph type="sldImg"/>
          </p:nvPr>
        </p:nvSpPr>
        <p:spPr>
          <a:solidFill>
            <a:srgbClr val="FFFFFF"/>
          </a:solidFill>
          <a:ln/>
        </p:spPr>
      </p:sp>
      <p:sp>
        <p:nvSpPr>
          <p:cNvPr id="19459" name="Rectangle 3">
            <a:extLst>
              <a:ext uri="{FF2B5EF4-FFF2-40B4-BE49-F238E27FC236}">
                <a16:creationId xmlns:a16="http://schemas.microsoft.com/office/drawing/2014/main" id="{E1149352-D1FF-AF49-9EA6-7E24C84DD9CA}"/>
              </a:ext>
            </a:extLst>
          </p:cNvPr>
          <p:cNvSpPr>
            <a:spLocks noChangeArrowheads="1"/>
          </p:cNvSpPr>
          <p:nvPr>
            <p:ph type="body" idx="1"/>
          </p:nvPr>
        </p:nvSpPr>
        <p:spPr>
          <a:solidFill>
            <a:srgbClr val="FFFFFF"/>
          </a:solidFill>
          <a:ln>
            <a:solidFill>
              <a:srgbClr val="000000"/>
            </a:solidFill>
          </a:ln>
        </p:spPr>
        <p:txBody>
          <a:bodyPr/>
          <a:lstStyle/>
          <a:p>
            <a:pPr eaLnBrk="1" hangingPunct="1"/>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2942F1FF-DA75-C34A-95DF-2E236CF898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B4BCE1F-5D3E-0D4A-8B0B-7A0B809A5CAF}" type="slidenum">
              <a:rPr lang="en-US" altLang="en-US" sz="1200">
                <a:latin typeface="Times" pitchFamily="2" charset="0"/>
              </a:rPr>
              <a:pPr/>
              <a:t>32</a:t>
            </a:fld>
            <a:endParaRPr lang="en-US" altLang="en-US" sz="1200">
              <a:latin typeface="Times" pitchFamily="2" charset="0"/>
            </a:endParaRPr>
          </a:p>
        </p:txBody>
      </p:sp>
      <p:sp>
        <p:nvSpPr>
          <p:cNvPr id="61442" name="Rectangle 2">
            <a:extLst>
              <a:ext uri="{FF2B5EF4-FFF2-40B4-BE49-F238E27FC236}">
                <a16:creationId xmlns:a16="http://schemas.microsoft.com/office/drawing/2014/main" id="{E5DF3730-E5B1-3E4A-B27B-39DFFE7198BF}"/>
              </a:ext>
            </a:extLst>
          </p:cNvPr>
          <p:cNvSpPr>
            <a:spLocks noChangeArrowheads="1" noTextEdit="1"/>
          </p:cNvSpPr>
          <p:nvPr>
            <p:ph type="sldImg"/>
          </p:nvPr>
        </p:nvSpPr>
        <p:spPr>
          <a:ln/>
        </p:spPr>
      </p:sp>
      <p:sp>
        <p:nvSpPr>
          <p:cNvPr id="61443" name="Rectangle 3">
            <a:extLst>
              <a:ext uri="{FF2B5EF4-FFF2-40B4-BE49-F238E27FC236}">
                <a16:creationId xmlns:a16="http://schemas.microsoft.com/office/drawing/2014/main" id="{77D87B5B-E56C-5345-9429-89B3D4C8D7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The same type of experiment as the Smirnakis paper. Here, the data was analyzed by calculating a model of the response at different times following a change in contrast as a way to assess how adaptation changes the encoding of the stimulus. </a:t>
            </a:r>
          </a:p>
          <a:p>
            <a:pPr eaLnBrk="1" hangingPunct="1"/>
            <a:r>
              <a:rPr lang="en-US" altLang="en-US">
                <a:latin typeface="Times" pitchFamily="2" charset="0"/>
                <a:ea typeface="ＭＳ Ｐゴシック" panose="020B0600070205080204" pitchFamily="34" charset="-128"/>
              </a:rPr>
              <a:t>H-early: Just after a step to high contrast.</a:t>
            </a:r>
          </a:p>
          <a:p>
            <a:pPr eaLnBrk="1" hangingPunct="1"/>
            <a:r>
              <a:rPr lang="en-US" altLang="en-US">
                <a:latin typeface="Times" pitchFamily="2" charset="0"/>
                <a:ea typeface="ＭＳ Ｐゴシック" panose="020B0600070205080204" pitchFamily="34" charset="-128"/>
              </a:rPr>
              <a:t>H-late:After prolonged adaptation to high contrast.</a:t>
            </a:r>
          </a:p>
          <a:p>
            <a:pPr eaLnBrk="1" hangingPunct="1"/>
            <a:r>
              <a:rPr lang="en-US" altLang="en-US">
                <a:latin typeface="Times" pitchFamily="2" charset="0"/>
                <a:ea typeface="ＭＳ Ｐゴシック" panose="020B0600070205080204" pitchFamily="34" charset="-128"/>
              </a:rPr>
              <a:t>L-early: just after a step to low contrast.</a:t>
            </a:r>
          </a:p>
          <a:p>
            <a:pPr eaLnBrk="1" hangingPunct="1"/>
            <a:r>
              <a:rPr lang="en-US" altLang="en-US">
                <a:latin typeface="Times" pitchFamily="2" charset="0"/>
                <a:ea typeface="ＭＳ Ｐゴシック" panose="020B0600070205080204" pitchFamily="34" charset="-128"/>
              </a:rPr>
              <a:t>L-Late: After prolonged adaptation to low contrast.</a:t>
            </a:r>
          </a:p>
          <a:p>
            <a:pPr eaLnBrk="1" hangingPunct="1"/>
            <a:r>
              <a:rPr lang="en-US" altLang="en-US">
                <a:latin typeface="Times" pitchFamily="2" charset="0"/>
                <a:ea typeface="ＭＳ Ｐゴシック" panose="020B0600070205080204" pitchFamily="34" charset="-128"/>
              </a:rPr>
              <a:t>Fast contrast adaptation: Ganglion cells change their temporal response filter at high contrast by becoming faster and more biphasic. Also at high contrast, the nonlinearity becomes less steep, showing that the cell is less sensitive. </a:t>
            </a:r>
          </a:p>
          <a:p>
            <a:pPr eaLnBrk="1" hangingPunct="1"/>
            <a:r>
              <a:rPr lang="en-US" altLang="en-US">
                <a:latin typeface="Times" pitchFamily="2" charset="0"/>
                <a:ea typeface="ＭＳ Ｐゴシック" panose="020B0600070205080204" pitchFamily="34" charset="-128"/>
              </a:rPr>
              <a:t>Slow contrast adaptation: After prolonged adaptation to high contrast, the nonlinearity threshold moves a bit higher and the slope decreases a bit.</a:t>
            </a:r>
          </a:p>
          <a:p>
            <a:pPr eaLnBrk="1" hangingPunct="1"/>
            <a:r>
              <a:rPr lang="en-US" altLang="en-US">
                <a:latin typeface="Times" pitchFamily="2" charset="0"/>
                <a:ea typeface="ＭＳ Ｐゴシック" panose="020B0600070205080204" pitchFamily="34" charset="-128"/>
              </a:rPr>
              <a:t>The fast adaptation looks very similar to light adaptation in cone photoreceptors from the Baylor &amp; Hodgkin paper. The two results can both be thought of at adaptation to different signal to noise ratios. At high SNR (high contrast, luminance) the responses were faster, more biphasic, and less sensitive. At low SNR (low contrast or luminance) the response were slower, more monophasic, and more sensitive.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95145607-2477-6444-85A9-5A5A434C5E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DE93E0D-7846-2240-895D-16E6289B0D6C}" type="slidenum">
              <a:rPr lang="en-US" altLang="en-US" sz="1200">
                <a:latin typeface="Times" pitchFamily="2" charset="0"/>
              </a:rPr>
              <a:pPr/>
              <a:t>33</a:t>
            </a:fld>
            <a:endParaRPr lang="en-US" altLang="en-US" sz="1200">
              <a:latin typeface="Times" pitchFamily="2" charset="0"/>
            </a:endParaRPr>
          </a:p>
        </p:txBody>
      </p:sp>
      <p:sp>
        <p:nvSpPr>
          <p:cNvPr id="63490" name="Rectangle 2">
            <a:extLst>
              <a:ext uri="{FF2B5EF4-FFF2-40B4-BE49-F238E27FC236}">
                <a16:creationId xmlns:a16="http://schemas.microsoft.com/office/drawing/2014/main" id="{BABBA810-70BA-3340-AF6F-BF668C55F99C}"/>
              </a:ext>
            </a:extLst>
          </p:cNvPr>
          <p:cNvSpPr>
            <a:spLocks noChangeArrowheads="1" noTextEdit="1"/>
          </p:cNvSpPr>
          <p:nvPr>
            <p:ph type="sldImg"/>
          </p:nvPr>
        </p:nvSpPr>
        <p:spPr>
          <a:ln/>
        </p:spPr>
      </p:sp>
      <p:sp>
        <p:nvSpPr>
          <p:cNvPr id="63491" name="Rectangle 3">
            <a:extLst>
              <a:ext uri="{FF2B5EF4-FFF2-40B4-BE49-F238E27FC236}">
                <a16:creationId xmlns:a16="http://schemas.microsoft.com/office/drawing/2014/main" id="{F4D45D62-98FB-C94A-A2A1-0699E7540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Similar types of adaptive properties in very different systems. In the avian forebrain, vertebrate retina, and fly motion sensitive (H1) interneuron, response kinetics change quickly following a change in mean or variance.</a:t>
            </a:r>
          </a:p>
          <a:p>
            <a:pPr eaLnBrk="1" hangingPunct="1"/>
            <a:r>
              <a:rPr lang="en-US" altLang="en-US">
                <a:latin typeface="Times" pitchFamily="2" charset="0"/>
                <a:ea typeface="ＭＳ Ｐゴシック" panose="020B0600070205080204" pitchFamily="34" charset="-128"/>
              </a:rPr>
              <a:t>Gain (sensitivity, slope) changes quickly.</a:t>
            </a:r>
          </a:p>
          <a:p>
            <a:pPr eaLnBrk="1" hangingPunct="1"/>
            <a:r>
              <a:rPr lang="en-US" altLang="en-US">
                <a:latin typeface="Times" pitchFamily="2" charset="0"/>
                <a:ea typeface="ＭＳ Ｐゴシック" panose="020B0600070205080204" pitchFamily="34" charset="-128"/>
              </a:rPr>
              <a:t>Whereas, the offset, baseline firing rate - or the threshold - changes slowly.</a:t>
            </a:r>
          </a:p>
          <a:p>
            <a:pPr eaLnBrk="1" hangingPunct="1"/>
            <a:r>
              <a:rPr lang="en-US" altLang="en-US">
                <a:latin typeface="Times" pitchFamily="2" charset="0"/>
                <a:ea typeface="ＭＳ Ｐゴシック" panose="020B0600070205080204" pitchFamily="34" charset="-128"/>
              </a:rPr>
              <a:t>Human perception also has similar characteristics, from the Adelman paper in an earlier slide.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C2FC21-9746-BC48-A405-C7B00EDBF920}" type="slidenum">
              <a:rPr lang="en-US" smtClean="0"/>
              <a:t>37</a:t>
            </a:fld>
            <a:endParaRPr lang="en-US"/>
          </a:p>
        </p:txBody>
      </p:sp>
    </p:spTree>
    <p:extLst>
      <p:ext uri="{BB962C8B-B14F-4D97-AF65-F5344CB8AC3E}">
        <p14:creationId xmlns:p14="http://schemas.microsoft.com/office/powerpoint/2010/main" val="174497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B83C465D-CB3E-104F-B5D1-FAFCD6CC61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599D17F-E47A-384B-86C8-45702076392A}" type="slidenum">
              <a:rPr lang="en-US" altLang="en-US" sz="1200">
                <a:latin typeface="Times" pitchFamily="2" charset="0"/>
              </a:rPr>
              <a:pPr/>
              <a:t>4</a:t>
            </a:fld>
            <a:endParaRPr lang="en-US" altLang="en-US" sz="1200">
              <a:latin typeface="Times" pitchFamily="2" charset="0"/>
            </a:endParaRPr>
          </a:p>
        </p:txBody>
      </p:sp>
      <p:sp>
        <p:nvSpPr>
          <p:cNvPr id="21506" name="Rectangle 2">
            <a:extLst>
              <a:ext uri="{FF2B5EF4-FFF2-40B4-BE49-F238E27FC236}">
                <a16:creationId xmlns:a16="http://schemas.microsoft.com/office/drawing/2014/main" id="{298DF873-FA44-8447-97BA-1CCF6007BC33}"/>
              </a:ext>
            </a:extLst>
          </p:cNvPr>
          <p:cNvSpPr>
            <a:spLocks noChangeArrowheads="1" noTextEdit="1"/>
          </p:cNvSpPr>
          <p:nvPr>
            <p:ph type="sldImg"/>
          </p:nvPr>
        </p:nvSpPr>
        <p:spPr>
          <a:ln/>
        </p:spPr>
      </p:sp>
      <p:sp>
        <p:nvSpPr>
          <p:cNvPr id="21507" name="Rectangle 3">
            <a:extLst>
              <a:ext uri="{FF2B5EF4-FFF2-40B4-BE49-F238E27FC236}">
                <a16:creationId xmlns:a16="http://schemas.microsoft.com/office/drawing/2014/main" id="{C56C49DB-C2C5-8543-A1B8-A5E1BDC88F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Each of these curves show the response of a ganglion cell to a flashing test spot. Each curve is measured at a different background adapting intensity.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AE819DB9-7895-9E44-97D4-9D4D7035D1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7CAD1B-E378-FC4F-8BE8-3401D5E0C638}" type="slidenum">
              <a:rPr lang="en-US" altLang="en-US" sz="1200">
                <a:latin typeface="Times" pitchFamily="2" charset="0"/>
              </a:rPr>
              <a:pPr/>
              <a:t>5</a:t>
            </a:fld>
            <a:endParaRPr lang="en-US" altLang="en-US" sz="1200">
              <a:latin typeface="Times" pitchFamily="2" charset="0"/>
            </a:endParaRPr>
          </a:p>
        </p:txBody>
      </p:sp>
      <p:sp>
        <p:nvSpPr>
          <p:cNvPr id="23554" name="Rectangle 2">
            <a:extLst>
              <a:ext uri="{FF2B5EF4-FFF2-40B4-BE49-F238E27FC236}">
                <a16:creationId xmlns:a16="http://schemas.microsoft.com/office/drawing/2014/main" id="{DB19EF68-A0A6-064E-90FF-346BC5EE9AA9}"/>
              </a:ext>
            </a:extLst>
          </p:cNvPr>
          <p:cNvSpPr>
            <a:spLocks noChangeArrowheads="1" noTextEdit="1"/>
          </p:cNvSpPr>
          <p:nvPr>
            <p:ph type="sldImg"/>
          </p:nvPr>
        </p:nvSpPr>
        <p:spPr>
          <a:ln/>
        </p:spPr>
      </p:sp>
      <p:sp>
        <p:nvSpPr>
          <p:cNvPr id="23555" name="Rectangle 3">
            <a:extLst>
              <a:ext uri="{FF2B5EF4-FFF2-40B4-BE49-F238E27FC236}">
                <a16:creationId xmlns:a16="http://schemas.microsoft.com/office/drawing/2014/main" id="{514E8D29-84C9-5441-A72C-B5662F8C5F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FCDB787B-3C9F-DE4A-8D9A-6B1BAF91C712}"/>
              </a:ext>
            </a:extLst>
          </p:cNvPr>
          <p:cNvSpPr>
            <a:spLocks noGrp="1" noRot="1" noChangeAspect="1"/>
          </p:cNvSpPr>
          <p:nvPr>
            <p:ph type="sldImg"/>
          </p:nvPr>
        </p:nvSpPr>
        <p:spPr>
          <a:ln/>
        </p:spPr>
      </p:sp>
      <p:sp>
        <p:nvSpPr>
          <p:cNvPr id="25602" name="Notes Placeholder 2">
            <a:extLst>
              <a:ext uri="{FF2B5EF4-FFF2-40B4-BE49-F238E27FC236}">
                <a16:creationId xmlns:a16="http://schemas.microsoft.com/office/drawing/2014/main" id="{3523EF7C-2605-D44C-A242-92B36A5B2D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How to think quantitatively about the noise? A common model of variability is the Poisson distribution, which occurs when events occur at an average rate, and with an independent probability during each time interval. i.e. one event doesn’t influence the occurrence of another. Photon arrival is described by a Poisson distribution. </a:t>
            </a:r>
          </a:p>
          <a:p>
            <a:r>
              <a:rPr lang="en-US" altLang="en-US">
                <a:latin typeface="Times" pitchFamily="2" charset="0"/>
                <a:ea typeface="ＭＳ Ｐゴシック" panose="020B0600070205080204" pitchFamily="34" charset="-128"/>
              </a:rPr>
              <a:t>In a Poisson distribution, if there are n events occurring on average, the variance is also n, and the standard deviation is the square root of n.</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For example, if a cell whose spiking following a Poisson distribution fires on average at four spikes per second, then the standard deviation is 2 spikes per second. But a cell that fires at 400 Hz has a standard deviation of only 20 spikes per second. So there are significant gains when a signal is carried by many independent elements such as channels or vesicles. But there is diminishing returns, because the variability only decreases by the square root of n.</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Not all variability is Poisson. Some are more Gaussian, some are more complicated because events are not independent. For example, because of the refractory period, if a cell fires a spike, its spiking probability changes for some short interval, in contrast to the Poisson distribution. A cell may have Poisson-like spiking at intervals longer than the refractory period.</a:t>
            </a:r>
          </a:p>
          <a:p>
            <a:endParaRPr lang="en-US" altLang="en-US">
              <a:latin typeface="Times" pitchFamily="2" charset="0"/>
              <a:ea typeface="ＭＳ Ｐゴシック" panose="020B0600070205080204" pitchFamily="34" charset="-128"/>
            </a:endParaRPr>
          </a:p>
          <a:p>
            <a:endParaRPr lang="en-US" altLang="en-US">
              <a:latin typeface="Times" pitchFamily="2" charset="0"/>
              <a:ea typeface="ＭＳ Ｐゴシック" panose="020B0600070205080204" pitchFamily="34" charset="-128"/>
            </a:endParaRPr>
          </a:p>
        </p:txBody>
      </p:sp>
      <p:sp>
        <p:nvSpPr>
          <p:cNvPr id="25603" name="Slide Number Placeholder 3">
            <a:extLst>
              <a:ext uri="{FF2B5EF4-FFF2-40B4-BE49-F238E27FC236}">
                <a16:creationId xmlns:a16="http://schemas.microsoft.com/office/drawing/2014/main" id="{67DA8B59-7294-7B45-BB74-3A705E9041F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C3E2DDD-68B2-324F-9978-1B1ADCF09370}" type="slidenum">
              <a:rPr lang="en-US" altLang="en-US" sz="120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6B59C846-3C37-E044-BF42-8CA60CEB92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421C601-8882-1B47-866C-716297F55CCD}" type="slidenum">
              <a:rPr lang="en-US" altLang="en-US" sz="1200">
                <a:latin typeface="Times" pitchFamily="2" charset="0"/>
              </a:rPr>
              <a:pPr/>
              <a:t>9</a:t>
            </a:fld>
            <a:endParaRPr lang="en-US" altLang="en-US" sz="1200">
              <a:latin typeface="Times" pitchFamily="2" charset="0"/>
            </a:endParaRPr>
          </a:p>
        </p:txBody>
      </p:sp>
      <p:sp>
        <p:nvSpPr>
          <p:cNvPr id="39938" name="Rectangle 2">
            <a:extLst>
              <a:ext uri="{FF2B5EF4-FFF2-40B4-BE49-F238E27FC236}">
                <a16:creationId xmlns:a16="http://schemas.microsoft.com/office/drawing/2014/main" id="{893894B5-7202-DC4F-8A94-0E9B01B2EF52}"/>
              </a:ext>
            </a:extLst>
          </p:cNvPr>
          <p:cNvSpPr>
            <a:spLocks noChangeArrowheads="1" noTextEdit="1"/>
          </p:cNvSpPr>
          <p:nvPr>
            <p:ph type="sldImg"/>
          </p:nvPr>
        </p:nvSpPr>
        <p:spPr>
          <a:ln/>
        </p:spPr>
      </p:sp>
      <p:sp>
        <p:nvSpPr>
          <p:cNvPr id="39939" name="Rectangle 3">
            <a:extLst>
              <a:ext uri="{FF2B5EF4-FFF2-40B4-BE49-F238E27FC236}">
                <a16:creationId xmlns:a16="http://schemas.microsoft.com/office/drawing/2014/main" id="{91641C73-25E3-6B4D-8D97-D2E4FF0B99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These curves show flash responses at different background luminances. The responses are normalized to show the response </a:t>
            </a:r>
            <a:r>
              <a:rPr lang="en-US" altLang="en-US" i="1">
                <a:latin typeface="Times" pitchFamily="2" charset="0"/>
                <a:ea typeface="ＭＳ Ｐゴシック" panose="020B0600070205080204" pitchFamily="34" charset="-128"/>
              </a:rPr>
              <a:t>per photon absorbed. </a:t>
            </a:r>
            <a:r>
              <a:rPr lang="en-US" altLang="en-US">
                <a:latin typeface="Times" pitchFamily="2" charset="0"/>
                <a:ea typeface="ＭＳ Ｐゴシック" panose="020B0600070205080204" pitchFamily="34" charset="-128"/>
              </a:rPr>
              <a:t>The three graphs have a different y-scale. The numbers next to the curves show the log of the background intensity. So the brightest background is 6.35, which has the smallest response *per photon*. In other words, sensitivity is less at brighter backgrounds.</a:t>
            </a:r>
          </a:p>
          <a:p>
            <a:pPr eaLnBrk="1" hangingPunct="1"/>
            <a:r>
              <a:rPr lang="en-US" altLang="en-US">
                <a:latin typeface="Times" pitchFamily="2" charset="0"/>
                <a:ea typeface="ＭＳ Ｐゴシック" panose="020B0600070205080204" pitchFamily="34" charset="-128"/>
              </a:rPr>
              <a:t>But also notice that at brighter backgrounds, the response is faster and more biphasic.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FB4E1269-14EC-5640-9677-1FCE8C69C9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C7EC01A-F276-6944-9F12-C128E7B8862B}" type="slidenum">
              <a:rPr lang="en-US" altLang="en-US" sz="1200">
                <a:latin typeface="Times" pitchFamily="2" charset="0"/>
              </a:rPr>
              <a:pPr/>
              <a:t>10</a:t>
            </a:fld>
            <a:endParaRPr lang="en-US" altLang="en-US" sz="1200">
              <a:latin typeface="Times" pitchFamily="2" charset="0"/>
            </a:endParaRPr>
          </a:p>
        </p:txBody>
      </p:sp>
      <p:sp>
        <p:nvSpPr>
          <p:cNvPr id="41986" name="Rectangle 2">
            <a:extLst>
              <a:ext uri="{FF2B5EF4-FFF2-40B4-BE49-F238E27FC236}">
                <a16:creationId xmlns:a16="http://schemas.microsoft.com/office/drawing/2014/main" id="{78A62A5B-9746-DC45-B935-115EFD4B1A37}"/>
              </a:ext>
            </a:extLst>
          </p:cNvPr>
          <p:cNvSpPr>
            <a:spLocks noChangeArrowheads="1" noTextEdit="1"/>
          </p:cNvSpPr>
          <p:nvPr>
            <p:ph type="sldImg"/>
          </p:nvPr>
        </p:nvSpPr>
        <p:spPr>
          <a:ln/>
        </p:spPr>
      </p:sp>
      <p:sp>
        <p:nvSpPr>
          <p:cNvPr id="41987" name="Rectangle 3">
            <a:extLst>
              <a:ext uri="{FF2B5EF4-FFF2-40B4-BE49-F238E27FC236}">
                <a16:creationId xmlns:a16="http://schemas.microsoft.com/office/drawing/2014/main" id="{87560932-8E51-B74A-A011-F280A53E17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Examples of photons (or another signal) arriving with a Poisson distribution. The signal is a flashing square wave. At the dimmest light intensities, it is very hard to see the step changes because the noise is so great.</a:t>
            </a:r>
          </a:p>
          <a:p>
            <a:pPr eaLnBrk="1" hangingPunct="1"/>
            <a:r>
              <a:rPr lang="en-US" altLang="en-US">
                <a:latin typeface="Times" pitchFamily="2" charset="0"/>
                <a:ea typeface="ＭＳ Ｐゴシック" panose="020B0600070205080204" pitchFamily="34" charset="-128"/>
              </a:rPr>
              <a:t>Although it is not shown here explicitly, you can see that you can get more temporal information at a higher intensity - I.e. you can see the exact position of the step at a rate of 1000 per time bin (bottom row), but at a rate of 1, it is very hard to tell where the step starts and stops. </a:t>
            </a:r>
          </a:p>
          <a:p>
            <a:pPr eaLnBrk="1" hangingPunct="1"/>
            <a:r>
              <a:rPr lang="en-US" altLang="en-US">
                <a:latin typeface="Times" pitchFamily="2" charset="0"/>
                <a:ea typeface="ＭＳ Ｐゴシック" panose="020B0600070205080204" pitchFamily="34" charset="-128"/>
              </a:rPr>
              <a:t>Thus the statistics of photons naturally limit the temporal bandwidth at different light levels.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D1F581C9-B88C-9F4A-9643-27C9E282A1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214ABE0-D596-5A43-9BA4-AAA99103BC0B}" type="slidenum">
              <a:rPr lang="en-US" altLang="en-US" sz="1200"/>
              <a:pPr/>
              <a:t>12</a:t>
            </a:fld>
            <a:endParaRPr lang="en-US" altLang="en-US" sz="1200"/>
          </a:p>
        </p:txBody>
      </p:sp>
      <p:sp>
        <p:nvSpPr>
          <p:cNvPr id="22530" name="Rectangle 2">
            <a:extLst>
              <a:ext uri="{FF2B5EF4-FFF2-40B4-BE49-F238E27FC236}">
                <a16:creationId xmlns:a16="http://schemas.microsoft.com/office/drawing/2014/main" id="{6914323C-62F5-5041-A0CD-9AE6FE81B28A}"/>
              </a:ext>
            </a:extLst>
          </p:cNvPr>
          <p:cNvSpPr>
            <a:spLocks noChangeArrowheads="1" noTextEdit="1"/>
          </p:cNvSpPr>
          <p:nvPr>
            <p:ph type="sldImg"/>
          </p:nvPr>
        </p:nvSpPr>
        <p:spPr>
          <a:ln/>
        </p:spPr>
      </p:sp>
      <p:sp>
        <p:nvSpPr>
          <p:cNvPr id="22531" name="Rectangle 3">
            <a:extLst>
              <a:ext uri="{FF2B5EF4-FFF2-40B4-BE49-F238E27FC236}">
                <a16:creationId xmlns:a16="http://schemas.microsoft.com/office/drawing/2014/main" id="{E2A8CE3A-543C-B642-B708-385A2A6F95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Modern information theory was established in a single paper by Claude Shannon</a:t>
            </a:r>
          </a:p>
        </p:txBody>
      </p:sp>
    </p:spTree>
    <p:extLst>
      <p:ext uri="{BB962C8B-B14F-4D97-AF65-F5344CB8AC3E}">
        <p14:creationId xmlns:p14="http://schemas.microsoft.com/office/powerpoint/2010/main" val="208680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5F4160AB-8289-F041-9832-2625D3E927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2D433A2-5363-6946-AD10-E55DDFFBBCCD}" type="slidenum">
              <a:rPr lang="en-US" altLang="en-US" sz="1200"/>
              <a:pPr/>
              <a:t>13</a:t>
            </a:fld>
            <a:endParaRPr lang="en-US" altLang="en-US" sz="1200"/>
          </a:p>
        </p:txBody>
      </p:sp>
      <p:sp>
        <p:nvSpPr>
          <p:cNvPr id="29698" name="Rectangle 2">
            <a:extLst>
              <a:ext uri="{FF2B5EF4-FFF2-40B4-BE49-F238E27FC236}">
                <a16:creationId xmlns:a16="http://schemas.microsoft.com/office/drawing/2014/main" id="{4E4BBB64-CF98-8346-AC71-A1AC1E91E728}"/>
              </a:ext>
            </a:extLst>
          </p:cNvPr>
          <p:cNvSpPr>
            <a:spLocks noChangeArrowheads="1" noTextEdit="1"/>
          </p:cNvSpPr>
          <p:nvPr>
            <p:ph type="sldImg"/>
          </p:nvPr>
        </p:nvSpPr>
        <p:spPr>
          <a:ln/>
        </p:spPr>
      </p:sp>
      <p:sp>
        <p:nvSpPr>
          <p:cNvPr id="29699" name="Rectangle 3">
            <a:extLst>
              <a:ext uri="{FF2B5EF4-FFF2-40B4-BE49-F238E27FC236}">
                <a16:creationId xmlns:a16="http://schemas.microsoft.com/office/drawing/2014/main" id="{6DFCBE05-0FF7-2848-980E-8E5BD89F20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ea typeface="ＭＳ Ｐゴシック" panose="020B0600070205080204" pitchFamily="34" charset="-128"/>
              </a:rPr>
              <a:t>Although the joint distribution holds all information about the combined behavior of two signals (here R and S, for response and stimulus), the joint distribution is only experimentally accessible if the number of responses and stimuli are relatively small.</a:t>
            </a:r>
          </a:p>
          <a:p>
            <a:pPr eaLnBrk="1" hangingPunct="1"/>
            <a:r>
              <a:rPr lang="en-US" altLang="en-US">
                <a:latin typeface="Times" pitchFamily="2" charset="0"/>
                <a:ea typeface="ＭＳ Ｐゴシック" panose="020B0600070205080204" pitchFamily="34" charset="-128"/>
              </a:rPr>
              <a:t>But in reality, there is a huge possibility of stimuli. If the light intensity on each photoreceptor could only take on two values, and there are 5 million cone photoreceptors in each human eye, then the number of possible stimuli is 2 raised to the power of 5 million. The number of responses can also be large if one considers the possible different patterns over time: 10 bins of time, 2 values yields 2^10 possible responses.</a:t>
            </a:r>
          </a:p>
          <a:p>
            <a:pPr eaLnBrk="1" hangingPunct="1"/>
            <a:r>
              <a:rPr lang="en-US" altLang="en-US">
                <a:latin typeface="Times" pitchFamily="2" charset="0"/>
                <a:ea typeface="ＭＳ Ｐゴシック" panose="020B0600070205080204" pitchFamily="34" charset="-128"/>
              </a:rPr>
              <a:t>So the full joint distribution is only measurable in simple cases.  </a:t>
            </a:r>
          </a:p>
        </p:txBody>
      </p:sp>
    </p:spTree>
    <p:extLst>
      <p:ext uri="{BB962C8B-B14F-4D97-AF65-F5344CB8AC3E}">
        <p14:creationId xmlns:p14="http://schemas.microsoft.com/office/powerpoint/2010/main" val="2298559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BB9D5AB-5DA6-7347-869F-FB5EB2584BF1}"/>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E6B908-C005-B84A-A01A-5D143E6D087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4CD07AE-8A3C-994C-B994-C917AFE5427E}"/>
              </a:ext>
            </a:extLst>
          </p:cNvPr>
          <p:cNvSpPr>
            <a:spLocks noGrp="1" noChangeArrowheads="1"/>
          </p:cNvSpPr>
          <p:nvPr>
            <p:ph type="sldNum" sz="quarter" idx="12"/>
          </p:nvPr>
        </p:nvSpPr>
        <p:spPr/>
        <p:txBody>
          <a:bodyPr/>
          <a:lstStyle>
            <a:lvl1pPr>
              <a:defRPr/>
            </a:lvl1pPr>
          </a:lstStyle>
          <a:p>
            <a:fld id="{7C629CDD-7BB8-3441-B2D0-77531999308C}" type="slidenum">
              <a:rPr lang="en-US" altLang="en-US"/>
              <a:pPr/>
              <a:t>‹#›</a:t>
            </a:fld>
            <a:endParaRPr lang="en-US" altLang="en-US"/>
          </a:p>
        </p:txBody>
      </p:sp>
    </p:spTree>
    <p:extLst>
      <p:ext uri="{BB962C8B-B14F-4D97-AF65-F5344CB8AC3E}">
        <p14:creationId xmlns:p14="http://schemas.microsoft.com/office/powerpoint/2010/main" val="12816458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20FF97C-6707-0048-955C-1315B956A810}"/>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11E49E-2FDC-1E4F-AB2E-FD9EAE7C7239}"/>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6F8C3FD-B8B9-554C-B858-DD6DF2D47E1B}"/>
              </a:ext>
            </a:extLst>
          </p:cNvPr>
          <p:cNvSpPr>
            <a:spLocks noGrp="1" noChangeArrowheads="1"/>
          </p:cNvSpPr>
          <p:nvPr>
            <p:ph type="sldNum" sz="quarter" idx="12"/>
          </p:nvPr>
        </p:nvSpPr>
        <p:spPr/>
        <p:txBody>
          <a:bodyPr/>
          <a:lstStyle>
            <a:lvl1pPr>
              <a:defRPr/>
            </a:lvl1pPr>
          </a:lstStyle>
          <a:p>
            <a:fld id="{359664B3-C668-2347-929F-7C48515E448A}" type="slidenum">
              <a:rPr lang="en-US" altLang="en-US"/>
              <a:pPr/>
              <a:t>‹#›</a:t>
            </a:fld>
            <a:endParaRPr lang="en-US" altLang="en-US"/>
          </a:p>
        </p:txBody>
      </p:sp>
    </p:spTree>
    <p:extLst>
      <p:ext uri="{BB962C8B-B14F-4D97-AF65-F5344CB8AC3E}">
        <p14:creationId xmlns:p14="http://schemas.microsoft.com/office/powerpoint/2010/main" val="113642261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9BED421-98A7-E347-8718-C458CD4424D3}"/>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983D70E-CE4E-E34D-8267-088D8312128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2D56FE-7065-AF41-8402-1A12C607F396}"/>
              </a:ext>
            </a:extLst>
          </p:cNvPr>
          <p:cNvSpPr>
            <a:spLocks noGrp="1" noChangeArrowheads="1"/>
          </p:cNvSpPr>
          <p:nvPr>
            <p:ph type="sldNum" sz="quarter" idx="12"/>
          </p:nvPr>
        </p:nvSpPr>
        <p:spPr/>
        <p:txBody>
          <a:bodyPr/>
          <a:lstStyle>
            <a:lvl1pPr>
              <a:defRPr/>
            </a:lvl1pPr>
          </a:lstStyle>
          <a:p>
            <a:fld id="{C5DF3129-6574-854D-AA62-82EBBBBBD622}" type="slidenum">
              <a:rPr lang="en-US" altLang="en-US"/>
              <a:pPr/>
              <a:t>‹#›</a:t>
            </a:fld>
            <a:endParaRPr lang="en-US" altLang="en-US"/>
          </a:p>
        </p:txBody>
      </p:sp>
    </p:spTree>
    <p:extLst>
      <p:ext uri="{BB962C8B-B14F-4D97-AF65-F5344CB8AC3E}">
        <p14:creationId xmlns:p14="http://schemas.microsoft.com/office/powerpoint/2010/main" val="160738167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AAA7C9D-5E08-4249-85B9-3F8802EAF76F}"/>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E4E14E3-8D5C-D543-97F6-FABD882EF20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D851BBA-94CA-3348-B57D-0C83EBF7B307}"/>
              </a:ext>
            </a:extLst>
          </p:cNvPr>
          <p:cNvSpPr>
            <a:spLocks noGrp="1" noChangeArrowheads="1"/>
          </p:cNvSpPr>
          <p:nvPr>
            <p:ph type="sldNum" sz="quarter" idx="12"/>
          </p:nvPr>
        </p:nvSpPr>
        <p:spPr/>
        <p:txBody>
          <a:bodyPr/>
          <a:lstStyle>
            <a:lvl1pPr>
              <a:defRPr/>
            </a:lvl1pPr>
          </a:lstStyle>
          <a:p>
            <a:fld id="{252C4628-746A-3446-9EF2-2E574B155545}" type="slidenum">
              <a:rPr lang="en-US" altLang="en-US"/>
              <a:pPr/>
              <a:t>‹#›</a:t>
            </a:fld>
            <a:endParaRPr lang="en-US" altLang="en-US"/>
          </a:p>
        </p:txBody>
      </p:sp>
    </p:spTree>
    <p:extLst>
      <p:ext uri="{BB962C8B-B14F-4D97-AF65-F5344CB8AC3E}">
        <p14:creationId xmlns:p14="http://schemas.microsoft.com/office/powerpoint/2010/main" val="13514899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02407BB2-5A40-2548-99C8-58B3BA874B8E}"/>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5AD9507-AEC2-CC42-8CBB-F636672AB97C}"/>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9D153A8-CBE5-7143-A6E7-B8DCE4BEF8E8}"/>
              </a:ext>
            </a:extLst>
          </p:cNvPr>
          <p:cNvSpPr>
            <a:spLocks noGrp="1" noChangeArrowheads="1"/>
          </p:cNvSpPr>
          <p:nvPr>
            <p:ph type="sldNum" sz="quarter" idx="12"/>
          </p:nvPr>
        </p:nvSpPr>
        <p:spPr/>
        <p:txBody>
          <a:bodyPr/>
          <a:lstStyle>
            <a:lvl1pPr>
              <a:defRPr/>
            </a:lvl1pPr>
          </a:lstStyle>
          <a:p>
            <a:fld id="{6F45D2F6-3CAF-2C40-91CA-BA5D05B8BFF2}" type="slidenum">
              <a:rPr lang="en-US" altLang="en-US"/>
              <a:pPr/>
              <a:t>‹#›</a:t>
            </a:fld>
            <a:endParaRPr lang="en-US" altLang="en-US"/>
          </a:p>
        </p:txBody>
      </p:sp>
    </p:spTree>
    <p:extLst>
      <p:ext uri="{BB962C8B-B14F-4D97-AF65-F5344CB8AC3E}">
        <p14:creationId xmlns:p14="http://schemas.microsoft.com/office/powerpoint/2010/main" val="15764759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AE9A5C-36A6-6340-8434-1BCC9A3D6A84}"/>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7A2CCAB4-EF0A-0A4C-9807-BBFA6D7D03F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04DA3B8-BA0B-0F47-A5EF-5C7A78BB31A3}"/>
              </a:ext>
            </a:extLst>
          </p:cNvPr>
          <p:cNvSpPr>
            <a:spLocks noGrp="1" noChangeArrowheads="1"/>
          </p:cNvSpPr>
          <p:nvPr>
            <p:ph type="sldNum" sz="quarter" idx="12"/>
          </p:nvPr>
        </p:nvSpPr>
        <p:spPr/>
        <p:txBody>
          <a:bodyPr/>
          <a:lstStyle>
            <a:lvl1pPr>
              <a:defRPr/>
            </a:lvl1pPr>
          </a:lstStyle>
          <a:p>
            <a:fld id="{42ABD936-DB7F-2047-9924-B609BA37CA9B}" type="slidenum">
              <a:rPr lang="en-US" altLang="en-US"/>
              <a:pPr/>
              <a:t>‹#›</a:t>
            </a:fld>
            <a:endParaRPr lang="en-US" altLang="en-US"/>
          </a:p>
        </p:txBody>
      </p:sp>
    </p:spTree>
    <p:extLst>
      <p:ext uri="{BB962C8B-B14F-4D97-AF65-F5344CB8AC3E}">
        <p14:creationId xmlns:p14="http://schemas.microsoft.com/office/powerpoint/2010/main" val="76817867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3DB6260-A03F-4145-B3D4-9EBB16FA14D1}"/>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BBEFD66A-BAD5-F540-83A3-2EB6123FDD7C}"/>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CFA94B7-52EA-F94F-9C3A-91CF6144C75A}"/>
              </a:ext>
            </a:extLst>
          </p:cNvPr>
          <p:cNvSpPr>
            <a:spLocks noGrp="1" noChangeArrowheads="1"/>
          </p:cNvSpPr>
          <p:nvPr>
            <p:ph type="sldNum" sz="quarter" idx="12"/>
          </p:nvPr>
        </p:nvSpPr>
        <p:spPr/>
        <p:txBody>
          <a:bodyPr/>
          <a:lstStyle>
            <a:lvl1pPr>
              <a:defRPr/>
            </a:lvl1pPr>
          </a:lstStyle>
          <a:p>
            <a:fld id="{AC770C17-A6C4-8F40-A056-A933A35BAA70}" type="slidenum">
              <a:rPr lang="en-US" altLang="en-US"/>
              <a:pPr/>
              <a:t>‹#›</a:t>
            </a:fld>
            <a:endParaRPr lang="en-US" altLang="en-US"/>
          </a:p>
        </p:txBody>
      </p:sp>
    </p:spTree>
    <p:extLst>
      <p:ext uri="{BB962C8B-B14F-4D97-AF65-F5344CB8AC3E}">
        <p14:creationId xmlns:p14="http://schemas.microsoft.com/office/powerpoint/2010/main" val="277281267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4098D62-86B7-0345-8CAA-BADF183C7CDE}"/>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9C9007C3-2AB5-1E48-8603-5FCA804BD34F}"/>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5549ED7-F327-D440-8C8E-969A11D28281}"/>
              </a:ext>
            </a:extLst>
          </p:cNvPr>
          <p:cNvSpPr>
            <a:spLocks noGrp="1" noChangeArrowheads="1"/>
          </p:cNvSpPr>
          <p:nvPr>
            <p:ph type="sldNum" sz="quarter" idx="12"/>
          </p:nvPr>
        </p:nvSpPr>
        <p:spPr/>
        <p:txBody>
          <a:bodyPr/>
          <a:lstStyle>
            <a:lvl1pPr>
              <a:defRPr/>
            </a:lvl1pPr>
          </a:lstStyle>
          <a:p>
            <a:fld id="{13DF0EA1-1C4D-8F4C-8FDC-8A713EB5C2EC}" type="slidenum">
              <a:rPr lang="en-US" altLang="en-US"/>
              <a:pPr/>
              <a:t>‹#›</a:t>
            </a:fld>
            <a:endParaRPr lang="en-US" altLang="en-US"/>
          </a:p>
        </p:txBody>
      </p:sp>
    </p:spTree>
    <p:extLst>
      <p:ext uri="{BB962C8B-B14F-4D97-AF65-F5344CB8AC3E}">
        <p14:creationId xmlns:p14="http://schemas.microsoft.com/office/powerpoint/2010/main" val="20057597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222D1E0-3BCF-224E-A9ED-E77B1D690693}"/>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23EBD18-DD9F-3B40-B21C-2D745EC2DDFD}"/>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F0017B8-4CCA-114B-B059-DACFC6065312}"/>
              </a:ext>
            </a:extLst>
          </p:cNvPr>
          <p:cNvSpPr>
            <a:spLocks noGrp="1" noChangeArrowheads="1"/>
          </p:cNvSpPr>
          <p:nvPr>
            <p:ph type="sldNum" sz="quarter" idx="12"/>
          </p:nvPr>
        </p:nvSpPr>
        <p:spPr/>
        <p:txBody>
          <a:bodyPr/>
          <a:lstStyle>
            <a:lvl1pPr>
              <a:defRPr/>
            </a:lvl1pPr>
          </a:lstStyle>
          <a:p>
            <a:fld id="{C7E866D6-38E9-624F-A6E9-66978D1933F7}" type="slidenum">
              <a:rPr lang="en-US" altLang="en-US"/>
              <a:pPr/>
              <a:t>‹#›</a:t>
            </a:fld>
            <a:endParaRPr lang="en-US" altLang="en-US"/>
          </a:p>
        </p:txBody>
      </p:sp>
    </p:spTree>
    <p:extLst>
      <p:ext uri="{BB962C8B-B14F-4D97-AF65-F5344CB8AC3E}">
        <p14:creationId xmlns:p14="http://schemas.microsoft.com/office/powerpoint/2010/main" val="208791392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48C2F2B-9D59-B64C-9E94-5518E1EADAB5}"/>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9ECA8C41-25B1-8241-AC61-18503B4B4C0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16E500F-D72F-CF4E-B892-B3A7F01E3A47}"/>
              </a:ext>
            </a:extLst>
          </p:cNvPr>
          <p:cNvSpPr>
            <a:spLocks noGrp="1" noChangeArrowheads="1"/>
          </p:cNvSpPr>
          <p:nvPr>
            <p:ph type="sldNum" sz="quarter" idx="12"/>
          </p:nvPr>
        </p:nvSpPr>
        <p:spPr/>
        <p:txBody>
          <a:bodyPr/>
          <a:lstStyle>
            <a:lvl1pPr>
              <a:defRPr/>
            </a:lvl1pPr>
          </a:lstStyle>
          <a:p>
            <a:fld id="{4C11C670-F484-644B-BDEC-37F95DE9710B}" type="slidenum">
              <a:rPr lang="en-US" altLang="en-US"/>
              <a:pPr/>
              <a:t>‹#›</a:t>
            </a:fld>
            <a:endParaRPr lang="en-US" altLang="en-US"/>
          </a:p>
        </p:txBody>
      </p:sp>
    </p:spTree>
    <p:extLst>
      <p:ext uri="{BB962C8B-B14F-4D97-AF65-F5344CB8AC3E}">
        <p14:creationId xmlns:p14="http://schemas.microsoft.com/office/powerpoint/2010/main" val="163470039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545FADA6-F190-0848-BB93-C83F415C148C}"/>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FCC67B03-7D1F-8748-B35D-0CF44C3292FD}"/>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758AE105-7D5E-6448-82E5-EBDFA2E480B1}"/>
              </a:ext>
            </a:extLst>
          </p:cNvPr>
          <p:cNvSpPr>
            <a:spLocks noGrp="1" noChangeArrowheads="1"/>
          </p:cNvSpPr>
          <p:nvPr>
            <p:ph type="sldNum" sz="quarter" idx="12"/>
          </p:nvPr>
        </p:nvSpPr>
        <p:spPr/>
        <p:txBody>
          <a:bodyPr/>
          <a:lstStyle>
            <a:lvl1pPr>
              <a:defRPr/>
            </a:lvl1pPr>
          </a:lstStyle>
          <a:p>
            <a:fld id="{FF1F3F16-7C15-5643-B087-E9E2272F1270}" type="slidenum">
              <a:rPr lang="en-US" altLang="en-US"/>
              <a:pPr/>
              <a:t>‹#›</a:t>
            </a:fld>
            <a:endParaRPr lang="en-US" altLang="en-US"/>
          </a:p>
        </p:txBody>
      </p:sp>
    </p:spTree>
    <p:extLst>
      <p:ext uri="{BB962C8B-B14F-4D97-AF65-F5344CB8AC3E}">
        <p14:creationId xmlns:p14="http://schemas.microsoft.com/office/powerpoint/2010/main" val="219107361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CE60456-45F6-1E48-8CEB-BA9EB32C8734}"/>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D64BB880-893E-EB42-8274-1AB19D29359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2C5265F-F132-094B-AEB5-075FE0FCC8FF}"/>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a:p>
        </p:txBody>
      </p:sp>
      <p:sp>
        <p:nvSpPr>
          <p:cNvPr id="1029" name="Rectangle 5">
            <a:extLst>
              <a:ext uri="{FF2B5EF4-FFF2-40B4-BE49-F238E27FC236}">
                <a16:creationId xmlns:a16="http://schemas.microsoft.com/office/drawing/2014/main" id="{76DCD88F-ED1F-1C4A-9951-D7C3A43229C6}"/>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CFF3410-CA3C-EF4C-8465-EF4927319DB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fld id="{FF3B2B32-9F12-054E-A9C0-A742A35D40B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ransition/>
  <p:txStyles>
    <p:titleStyle>
      <a:lvl1pPr algn="ctr" rtl="0" eaLnBrk="0" fontAlgn="base" hangingPunct="0">
        <a:spcBef>
          <a:spcPct val="0"/>
        </a:spcBef>
        <a:spcAft>
          <a:spcPct val="0"/>
        </a:spcAft>
        <a:defRPr sz="4400">
          <a:solidFill>
            <a:schemeClr val="tx2"/>
          </a:solidFill>
          <a:latin typeface="+mj-lt"/>
          <a:ea typeface="ＭＳ Ｐゴシック" pitchFamily="-104" charset="-128"/>
          <a:cs typeface="ＭＳ Ｐゴシック" pitchFamily="-104" charset="-128"/>
        </a:defRPr>
      </a:lvl1pPr>
      <a:lvl2pPr algn="ctr" rtl="0" eaLnBrk="0" fontAlgn="base" hangingPunct="0">
        <a:spcBef>
          <a:spcPct val="0"/>
        </a:spcBef>
        <a:spcAft>
          <a:spcPct val="0"/>
        </a:spcAft>
        <a:defRPr sz="4400">
          <a:solidFill>
            <a:schemeClr val="tx2"/>
          </a:solidFill>
          <a:latin typeface="Times" charset="0"/>
          <a:ea typeface="ＭＳ Ｐゴシック" pitchFamily="-104" charset="-128"/>
          <a:cs typeface="ＭＳ Ｐゴシック" pitchFamily="-104" charset="-128"/>
        </a:defRPr>
      </a:lvl2pPr>
      <a:lvl3pPr algn="ctr" rtl="0" eaLnBrk="0" fontAlgn="base" hangingPunct="0">
        <a:spcBef>
          <a:spcPct val="0"/>
        </a:spcBef>
        <a:spcAft>
          <a:spcPct val="0"/>
        </a:spcAft>
        <a:defRPr sz="4400">
          <a:solidFill>
            <a:schemeClr val="tx2"/>
          </a:solidFill>
          <a:latin typeface="Times" charset="0"/>
          <a:ea typeface="ＭＳ Ｐゴシック" pitchFamily="-104" charset="-128"/>
          <a:cs typeface="ＭＳ Ｐゴシック" pitchFamily="-104" charset="-128"/>
        </a:defRPr>
      </a:lvl3pPr>
      <a:lvl4pPr algn="ctr" rtl="0" eaLnBrk="0" fontAlgn="base" hangingPunct="0">
        <a:spcBef>
          <a:spcPct val="0"/>
        </a:spcBef>
        <a:spcAft>
          <a:spcPct val="0"/>
        </a:spcAft>
        <a:defRPr sz="4400">
          <a:solidFill>
            <a:schemeClr val="tx2"/>
          </a:solidFill>
          <a:latin typeface="Times" charset="0"/>
          <a:ea typeface="ＭＳ Ｐゴシック" pitchFamily="-104" charset="-128"/>
          <a:cs typeface="ＭＳ Ｐゴシック" pitchFamily="-104" charset="-128"/>
        </a:defRPr>
      </a:lvl4pPr>
      <a:lvl5pPr algn="ctr" rtl="0" eaLnBrk="0" fontAlgn="base" hangingPunct="0">
        <a:spcBef>
          <a:spcPct val="0"/>
        </a:spcBef>
        <a:spcAft>
          <a:spcPct val="0"/>
        </a:spcAft>
        <a:defRPr sz="4400">
          <a:solidFill>
            <a:schemeClr val="tx2"/>
          </a:solidFill>
          <a:latin typeface="Times" charset="0"/>
          <a:ea typeface="ＭＳ Ｐゴシック" pitchFamily="-104" charset="-128"/>
          <a:cs typeface="ＭＳ Ｐゴシック" pitchFamily="-104"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4" charset="-128"/>
          <a:cs typeface="ＭＳ Ｐゴシック" pitchFamily="-104"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8.emf"/><Relationship Id="rId3" Type="http://schemas.openxmlformats.org/officeDocument/2006/relationships/notesSlide" Target="../notesSlides/notesSlide9.xml"/><Relationship Id="rId7" Type="http://schemas.openxmlformats.org/officeDocument/2006/relationships/image" Target="../media/image26.emf"/><Relationship Id="rId12" Type="http://schemas.openxmlformats.org/officeDocument/2006/relationships/image" Target="../media/image21.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5.emf"/><Relationship Id="rId11" Type="http://schemas.openxmlformats.org/officeDocument/2006/relationships/oleObject" Target="../embeddings/oleObject5.bin"/><Relationship Id="rId5" Type="http://schemas.openxmlformats.org/officeDocument/2006/relationships/image" Target="../media/image24.emf"/><Relationship Id="rId1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3.emf"/><Relationship Id="rId9" Type="http://schemas.openxmlformats.org/officeDocument/2006/relationships/image" Target="../media/image20.emf"/><Relationship Id="rId1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10.xml"/><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oleObject" Target="../embeddings/oleObject12.bin"/><Relationship Id="rId18" Type="http://schemas.openxmlformats.org/officeDocument/2006/relationships/image" Target="../media/image37.emf"/><Relationship Id="rId3" Type="http://schemas.openxmlformats.org/officeDocument/2006/relationships/notesSlide" Target="../notesSlides/notesSlide11.xml"/><Relationship Id="rId21" Type="http://schemas.openxmlformats.org/officeDocument/2006/relationships/image" Target="../media/image38.emf"/><Relationship Id="rId7" Type="http://schemas.openxmlformats.org/officeDocument/2006/relationships/oleObject" Target="../embeddings/oleObject9.bin"/><Relationship Id="rId12" Type="http://schemas.openxmlformats.org/officeDocument/2006/relationships/image" Target="../media/image34.emf"/><Relationship Id="rId17" Type="http://schemas.openxmlformats.org/officeDocument/2006/relationships/oleObject" Target="../embeddings/oleObject14.bin"/><Relationship Id="rId2" Type="http://schemas.openxmlformats.org/officeDocument/2006/relationships/slideLayout" Target="../slideLayouts/slideLayout7.xml"/><Relationship Id="rId16" Type="http://schemas.openxmlformats.org/officeDocument/2006/relationships/image" Target="../media/image36.emf"/><Relationship Id="rId20" Type="http://schemas.openxmlformats.org/officeDocument/2006/relationships/oleObject" Target="../embeddings/oleObject15.bin"/><Relationship Id="rId1" Type="http://schemas.openxmlformats.org/officeDocument/2006/relationships/vmlDrawing" Target="../drawings/vmlDrawing4.vml"/><Relationship Id="rId6" Type="http://schemas.openxmlformats.org/officeDocument/2006/relationships/image" Target="../media/image28.emf"/><Relationship Id="rId11" Type="http://schemas.openxmlformats.org/officeDocument/2006/relationships/oleObject" Target="../embeddings/oleObject11.bin"/><Relationship Id="rId24" Type="http://schemas.openxmlformats.org/officeDocument/2006/relationships/image" Target="../media/image39.emf"/><Relationship Id="rId5" Type="http://schemas.openxmlformats.org/officeDocument/2006/relationships/image" Target="../media/image26.emf"/><Relationship Id="rId15" Type="http://schemas.openxmlformats.org/officeDocument/2006/relationships/oleObject" Target="../embeddings/oleObject13.bin"/><Relationship Id="rId23" Type="http://schemas.openxmlformats.org/officeDocument/2006/relationships/oleObject" Target="../embeddings/oleObject16.bin"/><Relationship Id="rId10" Type="http://schemas.openxmlformats.org/officeDocument/2006/relationships/image" Target="../media/image33.emf"/><Relationship Id="rId19" Type="http://schemas.openxmlformats.org/officeDocument/2006/relationships/image" Target="../media/image41.png"/><Relationship Id="rId4" Type="http://schemas.openxmlformats.org/officeDocument/2006/relationships/image" Target="../media/image40.emf"/><Relationship Id="rId9" Type="http://schemas.openxmlformats.org/officeDocument/2006/relationships/oleObject" Target="../embeddings/oleObject10.bin"/><Relationship Id="rId14" Type="http://schemas.openxmlformats.org/officeDocument/2006/relationships/image" Target="../media/image35.emf"/><Relationship Id="rId22"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oleObject" Target="../embeddings/oleObject20.bin"/><Relationship Id="rId3" Type="http://schemas.openxmlformats.org/officeDocument/2006/relationships/notesSlide" Target="../notesSlides/notesSlide12.xml"/><Relationship Id="rId7" Type="http://schemas.openxmlformats.org/officeDocument/2006/relationships/oleObject" Target="../embeddings/oleObject17.bin"/><Relationship Id="rId12" Type="http://schemas.openxmlformats.org/officeDocument/2006/relationships/image" Target="../media/image45.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8.emf"/><Relationship Id="rId11" Type="http://schemas.openxmlformats.org/officeDocument/2006/relationships/oleObject" Target="../embeddings/oleObject19.bin"/><Relationship Id="rId5" Type="http://schemas.openxmlformats.org/officeDocument/2006/relationships/image" Target="../media/image26.emf"/><Relationship Id="rId15" Type="http://schemas.openxmlformats.org/officeDocument/2006/relationships/image" Target="../media/image48.emf"/><Relationship Id="rId10" Type="http://schemas.openxmlformats.org/officeDocument/2006/relationships/image" Target="../media/image44.emf"/><Relationship Id="rId4" Type="http://schemas.openxmlformats.org/officeDocument/2006/relationships/image" Target="../media/image47.emf"/><Relationship Id="rId9" Type="http://schemas.openxmlformats.org/officeDocument/2006/relationships/oleObject" Target="../embeddings/oleObject18.bin"/><Relationship Id="rId14" Type="http://schemas.openxmlformats.org/officeDocument/2006/relationships/image" Target="../media/image46.emf"/></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15.xml"/><Relationship Id="rId7" Type="http://schemas.openxmlformats.org/officeDocument/2006/relationships/oleObject" Target="../embeddings/oleObject21.bin"/><Relationship Id="rId12" Type="http://schemas.openxmlformats.org/officeDocument/2006/relationships/image" Target="../media/image55.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8.emf"/><Relationship Id="rId11" Type="http://schemas.openxmlformats.org/officeDocument/2006/relationships/oleObject" Target="../embeddings/oleObject23.bin"/><Relationship Id="rId5" Type="http://schemas.openxmlformats.org/officeDocument/2006/relationships/image" Target="../media/image57.emf"/><Relationship Id="rId10" Type="http://schemas.openxmlformats.org/officeDocument/2006/relationships/image" Target="../media/image54.emf"/><Relationship Id="rId4" Type="http://schemas.openxmlformats.org/officeDocument/2006/relationships/image" Target="../media/image56.emf"/><Relationship Id="rId9"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notesSlide" Target="../notesSlides/notesSlide16.xml"/><Relationship Id="rId7"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71.png"/><Relationship Id="rId5" Type="http://schemas.openxmlformats.org/officeDocument/2006/relationships/image" Target="../media/image69.emf"/><Relationship Id="rId4" Type="http://schemas.openxmlformats.org/officeDocument/2006/relationships/oleObject" Target="../embeddings/oleObject25.bin"/></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71.png"/><Relationship Id="rId5" Type="http://schemas.openxmlformats.org/officeDocument/2006/relationships/image" Target="../media/image69.emf"/><Relationship Id="rId4" Type="http://schemas.openxmlformats.org/officeDocument/2006/relationships/oleObject" Target="../embeddings/oleObject26.bin"/></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5.jpe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91.emf"/><Relationship Id="rId5" Type="http://schemas.openxmlformats.org/officeDocument/2006/relationships/oleObject" Target="../embeddings/oleObject28.bin"/><Relationship Id="rId4" Type="http://schemas.openxmlformats.org/officeDocument/2006/relationships/image" Target="../media/image90.emf"/></Relationships>
</file>

<file path=ppt/slides/_rels/slide3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image" Target="../media/image99.png"/><Relationship Id="rId7" Type="http://schemas.openxmlformats.org/officeDocument/2006/relationships/image" Target="../media/image96.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31.bin"/><Relationship Id="rId11" Type="http://schemas.openxmlformats.org/officeDocument/2006/relationships/image" Target="../media/image98.emf"/><Relationship Id="rId5" Type="http://schemas.openxmlformats.org/officeDocument/2006/relationships/image" Target="../media/image95.e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97.emf"/></Relationships>
</file>

<file path=ppt/slides/_rels/slide39.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01.emf"/><Relationship Id="rId5" Type="http://schemas.openxmlformats.org/officeDocument/2006/relationships/oleObject" Target="../embeddings/oleObject35.bin"/><Relationship Id="rId4" Type="http://schemas.openxmlformats.org/officeDocument/2006/relationships/image" Target="../media/image100.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105.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4.emf"/><Relationship Id="rId5" Type="http://schemas.openxmlformats.org/officeDocument/2006/relationships/oleObject" Target="../embeddings/oleObject38.bin"/><Relationship Id="rId4" Type="http://schemas.openxmlformats.org/officeDocument/2006/relationships/image" Target="../media/image103.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109.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42.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oleObject" Target="../embeddings/oleObject45.bin"/><Relationship Id="rId18" Type="http://schemas.openxmlformats.org/officeDocument/2006/relationships/image" Target="../media/image106.emf"/><Relationship Id="rId3" Type="http://schemas.openxmlformats.org/officeDocument/2006/relationships/oleObject" Target="../embeddings/oleObject40.bin"/><Relationship Id="rId21" Type="http://schemas.openxmlformats.org/officeDocument/2006/relationships/image" Target="../media/image118.emf"/><Relationship Id="rId7" Type="http://schemas.openxmlformats.org/officeDocument/2006/relationships/oleObject" Target="../embeddings/oleObject42.bin"/><Relationship Id="rId12" Type="http://schemas.openxmlformats.org/officeDocument/2006/relationships/image" Target="../media/image114.emf"/><Relationship Id="rId17" Type="http://schemas.openxmlformats.org/officeDocument/2006/relationships/oleObject" Target="../embeddings/oleObject39.bin"/><Relationship Id="rId2" Type="http://schemas.openxmlformats.org/officeDocument/2006/relationships/slideLayout" Target="../slideLayouts/slideLayout7.xml"/><Relationship Id="rId16" Type="http://schemas.openxmlformats.org/officeDocument/2006/relationships/oleObject" Target="../embeddings/oleObject47.bin"/><Relationship Id="rId20" Type="http://schemas.openxmlformats.org/officeDocument/2006/relationships/image" Target="../media/image117.emf"/><Relationship Id="rId1" Type="http://schemas.openxmlformats.org/officeDocument/2006/relationships/vmlDrawing" Target="../drawings/vmlDrawing15.vml"/><Relationship Id="rId6" Type="http://schemas.openxmlformats.org/officeDocument/2006/relationships/image" Target="../media/image111.e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113.emf"/><Relationship Id="rId19"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oleObject" Target="../embeddings/oleObject43.bin"/><Relationship Id="rId14" Type="http://schemas.openxmlformats.org/officeDocument/2006/relationships/image" Target="../media/image115.emf"/></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oleObject" Target="../embeddings/oleObject51.bin"/><Relationship Id="rId3" Type="http://schemas.openxmlformats.org/officeDocument/2006/relationships/image" Target="../media/image123.png"/><Relationship Id="rId7" Type="http://schemas.openxmlformats.org/officeDocument/2006/relationships/image" Target="../media/image119.emf"/><Relationship Id="rId12"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8.bin"/><Relationship Id="rId11" Type="http://schemas.openxmlformats.org/officeDocument/2006/relationships/oleObject" Target="../embeddings/oleObject50.bin"/><Relationship Id="rId5" Type="http://schemas.openxmlformats.org/officeDocument/2006/relationships/image" Target="../media/image125.png"/><Relationship Id="rId10" Type="http://schemas.openxmlformats.org/officeDocument/2006/relationships/image" Target="../media/image120.emf"/><Relationship Id="rId4" Type="http://schemas.openxmlformats.org/officeDocument/2006/relationships/image" Target="../media/image124.png"/><Relationship Id="rId9" Type="http://schemas.openxmlformats.org/officeDocument/2006/relationships/oleObject" Target="../embeddings/oleObject49.bin"/><Relationship Id="rId14" Type="http://schemas.openxmlformats.org/officeDocument/2006/relationships/image" Target="../media/image122.emf"/></Relationships>
</file>

<file path=ppt/slides/_rels/slide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2">
            <a:extLst>
              <a:ext uri="{FF2B5EF4-FFF2-40B4-BE49-F238E27FC236}">
                <a16:creationId xmlns:a16="http://schemas.microsoft.com/office/drawing/2014/main" id="{A2BEC9BA-8134-BC4C-AB88-7340E3D0AC7C}"/>
              </a:ext>
            </a:extLst>
          </p:cNvPr>
          <p:cNvSpPr txBox="1">
            <a:spLocks noChangeArrowheads="1"/>
          </p:cNvSpPr>
          <p:nvPr/>
        </p:nvSpPr>
        <p:spPr bwMode="auto">
          <a:xfrm>
            <a:off x="238998" y="925402"/>
            <a:ext cx="8905002" cy="309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ts val="1760"/>
              </a:lnSpc>
            </a:pPr>
            <a:r>
              <a:rPr lang="en-US" altLang="en-US" sz="1800" dirty="0"/>
              <a:t>Functional advantages in properties of a neural code and changes in those properties</a:t>
            </a:r>
          </a:p>
          <a:p>
            <a:pPr>
              <a:lnSpc>
                <a:spcPts val="1760"/>
              </a:lnSpc>
            </a:pPr>
            <a:r>
              <a:rPr lang="en-US" altLang="en-US" sz="1800" dirty="0"/>
              <a:t>	</a:t>
            </a:r>
          </a:p>
          <a:p>
            <a:pPr>
              <a:lnSpc>
                <a:spcPts val="1760"/>
              </a:lnSpc>
            </a:pPr>
            <a:r>
              <a:rPr lang="en-US" altLang="en-US" sz="1800" dirty="0"/>
              <a:t>	What is adaptation?</a:t>
            </a:r>
          </a:p>
          <a:p>
            <a:pPr>
              <a:lnSpc>
                <a:spcPts val="1760"/>
              </a:lnSpc>
            </a:pPr>
            <a:r>
              <a:rPr lang="en-US" altLang="en-US" sz="1800" dirty="0"/>
              <a:t>	</a:t>
            </a:r>
          </a:p>
          <a:p>
            <a:pPr>
              <a:lnSpc>
                <a:spcPts val="1760"/>
              </a:lnSpc>
            </a:pPr>
            <a:r>
              <a:rPr lang="en-US" altLang="en-US" sz="1800" dirty="0"/>
              <a:t>	Why do neural systems have a particular nonlinear and filter?</a:t>
            </a:r>
          </a:p>
          <a:p>
            <a:pPr>
              <a:lnSpc>
                <a:spcPts val="1760"/>
              </a:lnSpc>
            </a:pPr>
            <a:endParaRPr lang="en-US" altLang="en-US" sz="1800" dirty="0"/>
          </a:p>
          <a:p>
            <a:pPr>
              <a:lnSpc>
                <a:spcPts val="1760"/>
              </a:lnSpc>
            </a:pPr>
            <a:r>
              <a:rPr lang="en-US" altLang="en-US" sz="1800" dirty="0"/>
              <a:t>	Why does the nonlinearity and filter change?</a:t>
            </a:r>
          </a:p>
          <a:p>
            <a:pPr>
              <a:lnSpc>
                <a:spcPts val="1760"/>
              </a:lnSpc>
            </a:pPr>
            <a:r>
              <a:rPr lang="en-US" altLang="en-US" sz="1800" dirty="0"/>
              <a:t>	</a:t>
            </a:r>
          </a:p>
          <a:p>
            <a:pPr>
              <a:lnSpc>
                <a:spcPts val="1760"/>
              </a:lnSpc>
            </a:pPr>
            <a:r>
              <a:rPr lang="en-US" altLang="en-US" sz="1800" dirty="0"/>
              <a:t>	A hierarchy of systems</a:t>
            </a:r>
          </a:p>
          <a:p>
            <a:pPr>
              <a:lnSpc>
                <a:spcPts val="1760"/>
              </a:lnSpc>
            </a:pPr>
            <a:endParaRPr lang="en-US" altLang="en-US" sz="1800" dirty="0"/>
          </a:p>
          <a:p>
            <a:pPr>
              <a:lnSpc>
                <a:spcPts val="1760"/>
              </a:lnSpc>
            </a:pPr>
            <a:r>
              <a:rPr lang="en-US" altLang="en-US" sz="1800" dirty="0"/>
              <a:t>	What biophysical mechanisms can cause adaptation?</a:t>
            </a:r>
          </a:p>
          <a:p>
            <a:pPr>
              <a:lnSpc>
                <a:spcPts val="1760"/>
              </a:lnSpc>
            </a:pPr>
            <a:r>
              <a:rPr lang="en-US" altLang="en-US" sz="1800" dirty="0"/>
              <a:t>	</a:t>
            </a:r>
          </a:p>
          <a:p>
            <a:pPr>
              <a:lnSpc>
                <a:spcPts val="1760"/>
              </a:lnSpc>
            </a:pPr>
            <a:r>
              <a:rPr lang="en-US" altLang="en-US" sz="1800" dirty="0"/>
              <a:t>	</a:t>
            </a:r>
          </a:p>
        </p:txBody>
      </p:sp>
      <p:sp>
        <p:nvSpPr>
          <p:cNvPr id="15362" name="TextBox 1">
            <a:extLst>
              <a:ext uri="{FF2B5EF4-FFF2-40B4-BE49-F238E27FC236}">
                <a16:creationId xmlns:a16="http://schemas.microsoft.com/office/drawing/2014/main" id="{1BDA3A79-3E18-644A-8418-12CDDBCE09B7}"/>
              </a:ext>
            </a:extLst>
          </p:cNvPr>
          <p:cNvSpPr txBox="1">
            <a:spLocks noChangeArrowheads="1"/>
          </p:cNvSpPr>
          <p:nvPr/>
        </p:nvSpPr>
        <p:spPr bwMode="auto">
          <a:xfrm>
            <a:off x="2057400" y="381000"/>
            <a:ext cx="54682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NEPR208  - Adaptation properties and mechanisms</a:t>
            </a:r>
          </a:p>
        </p:txBody>
      </p:sp>
      <p:grpSp>
        <p:nvGrpSpPr>
          <p:cNvPr id="2" name="Group 1">
            <a:extLst>
              <a:ext uri="{FF2B5EF4-FFF2-40B4-BE49-F238E27FC236}">
                <a16:creationId xmlns:a16="http://schemas.microsoft.com/office/drawing/2014/main" id="{32667B73-7399-EF47-9CC1-76AF4EF967AC}"/>
              </a:ext>
            </a:extLst>
          </p:cNvPr>
          <p:cNvGrpSpPr/>
          <p:nvPr/>
        </p:nvGrpSpPr>
        <p:grpSpPr>
          <a:xfrm>
            <a:off x="3282676" y="3494699"/>
            <a:ext cx="5430293" cy="2951616"/>
            <a:chOff x="1874528" y="1583067"/>
            <a:chExt cx="7154338" cy="3888713"/>
          </a:xfrm>
        </p:grpSpPr>
        <p:grpSp>
          <p:nvGrpSpPr>
            <p:cNvPr id="4" name="Group 3">
              <a:extLst>
                <a:ext uri="{FF2B5EF4-FFF2-40B4-BE49-F238E27FC236}">
                  <a16:creationId xmlns:a16="http://schemas.microsoft.com/office/drawing/2014/main" id="{26487BD9-F7C7-0D45-96AC-DBA4254D97F8}"/>
                </a:ext>
              </a:extLst>
            </p:cNvPr>
            <p:cNvGrpSpPr/>
            <p:nvPr/>
          </p:nvGrpSpPr>
          <p:grpSpPr>
            <a:xfrm>
              <a:off x="5552629" y="1910597"/>
              <a:ext cx="1498600" cy="3561183"/>
              <a:chOff x="5552629" y="1910597"/>
              <a:chExt cx="1498600" cy="3561183"/>
            </a:xfrm>
          </p:grpSpPr>
          <p:pic>
            <p:nvPicPr>
              <p:cNvPr id="5" name="Picture 4" descr="Screen Shot 2019-03-19 at 5.40.49 PM.png">
                <a:extLst>
                  <a:ext uri="{FF2B5EF4-FFF2-40B4-BE49-F238E27FC236}">
                    <a16:creationId xmlns:a16="http://schemas.microsoft.com/office/drawing/2014/main" id="{CFBA838E-EE0A-AF41-BF79-2CE8CF91E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 name="Rectangle 5">
                <a:extLst>
                  <a:ext uri="{FF2B5EF4-FFF2-40B4-BE49-F238E27FC236}">
                    <a16:creationId xmlns:a16="http://schemas.microsoft.com/office/drawing/2014/main" id="{E88C16CF-6F0A-8F48-897C-95C52A61F514}"/>
                  </a:ext>
                </a:extLst>
              </p:cNvPr>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cxnSp>
            <p:nvCxnSpPr>
              <p:cNvPr id="7" name="Straight Arrow Connector 6">
                <a:extLst>
                  <a:ext uri="{FF2B5EF4-FFF2-40B4-BE49-F238E27FC236}">
                    <a16:creationId xmlns:a16="http://schemas.microsoft.com/office/drawing/2014/main" id="{BD553D50-2750-954A-89C3-971CCD79D764}"/>
                  </a:ext>
                </a:extLst>
              </p:cNvPr>
              <p:cNvCxnSpPr/>
              <p:nvPr/>
            </p:nvCxnSpPr>
            <p:spPr>
              <a:xfrm>
                <a:off x="6326409" y="3513493"/>
                <a:ext cx="0" cy="195828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1DE85D03-B48A-0A4B-9A63-47B482C9D291}"/>
                  </a:ext>
                </a:extLst>
              </p:cNvPr>
              <p:cNvSpPr/>
              <p:nvPr/>
            </p:nvSpPr>
            <p:spPr>
              <a:xfrm>
                <a:off x="5958109" y="3810136"/>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9" name="Group 8">
                <a:extLst>
                  <a:ext uri="{FF2B5EF4-FFF2-40B4-BE49-F238E27FC236}">
                    <a16:creationId xmlns:a16="http://schemas.microsoft.com/office/drawing/2014/main" id="{C2F3D5AF-4F12-A247-A6FF-144704AD490E}"/>
                  </a:ext>
                </a:extLst>
              </p:cNvPr>
              <p:cNvGrpSpPr/>
              <p:nvPr/>
            </p:nvGrpSpPr>
            <p:grpSpPr>
              <a:xfrm>
                <a:off x="6035229" y="4031650"/>
                <a:ext cx="609600" cy="338972"/>
                <a:chOff x="5753100" y="4159129"/>
                <a:chExt cx="609600" cy="338972"/>
              </a:xfrm>
            </p:grpSpPr>
            <p:cxnSp>
              <p:nvCxnSpPr>
                <p:cNvPr id="10" name="Straight Connector 9">
                  <a:extLst>
                    <a:ext uri="{FF2B5EF4-FFF2-40B4-BE49-F238E27FC236}">
                      <a16:creationId xmlns:a16="http://schemas.microsoft.com/office/drawing/2014/main" id="{2C1960A8-FF95-0240-8F85-113098DC0671}"/>
                    </a:ext>
                  </a:extLst>
                </p:cNvPr>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5E7A8E2-0412-BC4C-AA78-03224FFAEE23}"/>
                    </a:ext>
                  </a:extLst>
                </p:cNvPr>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2" name="TextBox 11">
              <a:extLst>
                <a:ext uri="{FF2B5EF4-FFF2-40B4-BE49-F238E27FC236}">
                  <a16:creationId xmlns:a16="http://schemas.microsoft.com/office/drawing/2014/main" id="{02C15881-956C-CD45-AEC7-8A190654271C}"/>
                </a:ext>
              </a:extLst>
            </p:cNvPr>
            <p:cNvSpPr txBox="1"/>
            <p:nvPr/>
          </p:nvSpPr>
          <p:spPr>
            <a:xfrm>
              <a:off x="1874528" y="3015925"/>
              <a:ext cx="3216899" cy="405492"/>
            </a:xfrm>
            <a:prstGeom prst="rect">
              <a:avLst/>
            </a:prstGeom>
            <a:noFill/>
          </p:spPr>
          <p:txBody>
            <a:bodyPr wrap="none" rtlCol="0">
              <a:spAutoFit/>
            </a:bodyPr>
            <a:lstStyle/>
            <a:p>
              <a:r>
                <a:rPr lang="en-US" sz="1400" u="none" dirty="0">
                  <a:latin typeface="Arial"/>
                  <a:cs typeface="Arial"/>
                </a:rPr>
                <a:t>Linear-Nonlinear (LN) Model</a:t>
              </a:r>
            </a:p>
          </p:txBody>
        </p:sp>
        <p:sp>
          <p:nvSpPr>
            <p:cNvPr id="13" name="TextBox 12">
              <a:extLst>
                <a:ext uri="{FF2B5EF4-FFF2-40B4-BE49-F238E27FC236}">
                  <a16:creationId xmlns:a16="http://schemas.microsoft.com/office/drawing/2014/main" id="{5AB73CB4-DCA1-B146-9ADE-D8E8483A950A}"/>
                </a:ext>
              </a:extLst>
            </p:cNvPr>
            <p:cNvSpPr txBox="1"/>
            <p:nvPr/>
          </p:nvSpPr>
          <p:spPr>
            <a:xfrm>
              <a:off x="7130525" y="1583067"/>
              <a:ext cx="1869484" cy="1257023"/>
            </a:xfrm>
            <a:prstGeom prst="rect">
              <a:avLst/>
            </a:prstGeom>
            <a:noFill/>
          </p:spPr>
          <p:txBody>
            <a:bodyPr wrap="none" rtlCol="0">
              <a:spAutoFit/>
            </a:bodyPr>
            <a:lstStyle/>
            <a:p>
              <a:pPr algn="ctr"/>
              <a:r>
                <a:rPr lang="en-US" sz="1400" u="none" dirty="0">
                  <a:latin typeface="Arial"/>
                  <a:cs typeface="Arial"/>
                </a:rPr>
                <a:t>Receptive Field</a:t>
              </a:r>
            </a:p>
            <a:p>
              <a:pPr algn="ctr"/>
              <a:endParaRPr lang="en-US" sz="1400" u="none" dirty="0">
                <a:latin typeface="Arial"/>
                <a:cs typeface="Arial"/>
              </a:endParaRPr>
            </a:p>
            <a:p>
              <a:pPr algn="ctr"/>
              <a:endParaRPr lang="en-US" sz="1400" u="none" dirty="0">
                <a:latin typeface="Arial"/>
                <a:cs typeface="Arial"/>
              </a:endParaRPr>
            </a:p>
            <a:p>
              <a:pPr algn="ctr"/>
              <a:endParaRPr lang="en-US" sz="1400" u="none" dirty="0">
                <a:latin typeface="Arial"/>
                <a:cs typeface="Arial"/>
              </a:endParaRPr>
            </a:p>
          </p:txBody>
        </p:sp>
        <p:sp>
          <p:nvSpPr>
            <p:cNvPr id="14" name="TextBox 13">
              <a:extLst>
                <a:ext uri="{FF2B5EF4-FFF2-40B4-BE49-F238E27FC236}">
                  <a16:creationId xmlns:a16="http://schemas.microsoft.com/office/drawing/2014/main" id="{34E14DA5-2C10-7342-8B9F-00CD1E9785AB}"/>
                </a:ext>
              </a:extLst>
            </p:cNvPr>
            <p:cNvSpPr txBox="1"/>
            <p:nvPr/>
          </p:nvSpPr>
          <p:spPr>
            <a:xfrm>
              <a:off x="7246917" y="3360361"/>
              <a:ext cx="1681438" cy="1257023"/>
            </a:xfrm>
            <a:prstGeom prst="rect">
              <a:avLst/>
            </a:prstGeom>
            <a:noFill/>
          </p:spPr>
          <p:txBody>
            <a:bodyPr wrap="none" rtlCol="0">
              <a:spAutoFit/>
            </a:bodyPr>
            <a:lstStyle/>
            <a:p>
              <a:pPr algn="ctr"/>
              <a:r>
                <a:rPr lang="en-US" sz="1400" u="none" dirty="0">
                  <a:latin typeface="Arial"/>
                  <a:cs typeface="Arial"/>
                </a:rPr>
                <a:t>Preferred</a:t>
              </a:r>
            </a:p>
            <a:p>
              <a:pPr algn="ctr"/>
              <a:r>
                <a:rPr lang="en-US" sz="1400" u="none" dirty="0">
                  <a:latin typeface="Arial"/>
                  <a:cs typeface="Arial"/>
                </a:rPr>
                <a:t>Visual feature</a:t>
              </a:r>
            </a:p>
            <a:p>
              <a:pPr algn="ctr"/>
              <a:endParaRPr lang="en-US" sz="1400" u="none" dirty="0">
                <a:latin typeface="Arial"/>
                <a:cs typeface="Arial"/>
              </a:endParaRPr>
            </a:p>
            <a:p>
              <a:pPr algn="ctr"/>
              <a:endParaRPr lang="en-US" sz="1400" u="none" dirty="0">
                <a:latin typeface="Arial"/>
                <a:cs typeface="Arial"/>
              </a:endParaRPr>
            </a:p>
          </p:txBody>
        </p:sp>
        <p:grpSp>
          <p:nvGrpSpPr>
            <p:cNvPr id="15" name="Group 14">
              <a:extLst>
                <a:ext uri="{FF2B5EF4-FFF2-40B4-BE49-F238E27FC236}">
                  <a16:creationId xmlns:a16="http://schemas.microsoft.com/office/drawing/2014/main" id="{2773DBA2-0F0C-D346-B605-D055809321E6}"/>
                </a:ext>
              </a:extLst>
            </p:cNvPr>
            <p:cNvGrpSpPr/>
            <p:nvPr/>
          </p:nvGrpSpPr>
          <p:grpSpPr>
            <a:xfrm>
              <a:off x="6326409" y="2067283"/>
              <a:ext cx="2702457" cy="1361138"/>
              <a:chOff x="6326409" y="2067283"/>
              <a:chExt cx="2702457" cy="1361138"/>
            </a:xfrm>
          </p:grpSpPr>
          <p:sp>
            <p:nvSpPr>
              <p:cNvPr id="16" name="TextBox 15">
                <a:extLst>
                  <a:ext uri="{FF2B5EF4-FFF2-40B4-BE49-F238E27FC236}">
                    <a16:creationId xmlns:a16="http://schemas.microsoft.com/office/drawing/2014/main" id="{0FC44A4F-3F5C-374D-ADA2-1442493543E1}"/>
                  </a:ext>
                </a:extLst>
              </p:cNvPr>
              <p:cNvSpPr txBox="1"/>
              <p:nvPr/>
            </p:nvSpPr>
            <p:spPr>
              <a:xfrm>
                <a:off x="7199507" y="2067283"/>
                <a:ext cx="1829359" cy="689335"/>
              </a:xfrm>
              <a:prstGeom prst="rect">
                <a:avLst/>
              </a:prstGeom>
              <a:noFill/>
            </p:spPr>
            <p:txBody>
              <a:bodyPr wrap="none" rtlCol="0">
                <a:spAutoFit/>
              </a:bodyPr>
              <a:lstStyle/>
              <a:p>
                <a:pPr algn="ctr"/>
                <a:r>
                  <a:rPr lang="en-US" sz="1400" u="none" dirty="0">
                    <a:latin typeface="Arial"/>
                    <a:cs typeface="Arial"/>
                  </a:rPr>
                  <a:t>Spatiotemporal</a:t>
                </a:r>
              </a:p>
              <a:p>
                <a:pPr algn="ctr"/>
                <a:r>
                  <a:rPr lang="en-US" sz="1400" u="none" dirty="0">
                    <a:latin typeface="Arial"/>
                    <a:cs typeface="Arial"/>
                  </a:rPr>
                  <a:t>Filter</a:t>
                </a:r>
              </a:p>
            </p:txBody>
          </p:sp>
          <p:pic>
            <p:nvPicPr>
              <p:cNvPr id="17" name="Picture 16">
                <a:extLst>
                  <a:ext uri="{FF2B5EF4-FFF2-40B4-BE49-F238E27FC236}">
                    <a16:creationId xmlns:a16="http://schemas.microsoft.com/office/drawing/2014/main" id="{1036FE36-8907-2249-A029-07570E0DC768}"/>
                  </a:ext>
                </a:extLst>
              </p:cNvPr>
              <p:cNvPicPr>
                <a:picLocks noChangeAspect="1"/>
              </p:cNvPicPr>
              <p:nvPr/>
            </p:nvPicPr>
            <p:blipFill rotWithShape="1">
              <a:blip r:embed="rId3">
                <a:extLst>
                  <a:ext uri="{28A0092B-C50C-407E-A947-70E740481C1C}">
                    <a14:useLocalDpi xmlns:a14="http://schemas.microsoft.com/office/drawing/2010/main" val="0"/>
                  </a:ext>
                </a:extLst>
              </a:blip>
              <a:srcRect l="50890" t="30828" r="30197" b="60455"/>
              <a:stretch/>
            </p:blipFill>
            <p:spPr>
              <a:xfrm>
                <a:off x="7175499" y="2667974"/>
                <a:ext cx="1533525" cy="533400"/>
              </a:xfrm>
              <a:prstGeom prst="rect">
                <a:avLst/>
              </a:prstGeom>
            </p:spPr>
          </p:pic>
          <p:cxnSp>
            <p:nvCxnSpPr>
              <p:cNvPr id="18" name="Straight Connector 17">
                <a:extLst>
                  <a:ext uri="{FF2B5EF4-FFF2-40B4-BE49-F238E27FC236}">
                    <a16:creationId xmlns:a16="http://schemas.microsoft.com/office/drawing/2014/main" id="{C90D05EB-2C52-5A41-839A-B24ADDAA10C2}"/>
                  </a:ext>
                </a:extLst>
              </p:cNvPr>
              <p:cNvCxnSpPr/>
              <p:nvPr/>
            </p:nvCxnSpPr>
            <p:spPr>
              <a:xfrm>
                <a:off x="6326409" y="2713614"/>
                <a:ext cx="912591" cy="105786"/>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48B237DC-CC02-EB46-8366-C31EE919265A}"/>
                  </a:ext>
                </a:extLst>
              </p:cNvPr>
              <p:cNvSpPr txBox="1"/>
              <p:nvPr/>
            </p:nvSpPr>
            <p:spPr>
              <a:xfrm>
                <a:off x="7708884" y="3022929"/>
                <a:ext cx="758269" cy="405492"/>
              </a:xfrm>
              <a:prstGeom prst="rect">
                <a:avLst/>
              </a:prstGeom>
              <a:noFill/>
            </p:spPr>
            <p:txBody>
              <a:bodyPr wrap="none" rtlCol="0">
                <a:spAutoFit/>
              </a:bodyPr>
              <a:lstStyle/>
              <a:p>
                <a:r>
                  <a:rPr lang="en-US" sz="1400" u="none" dirty="0">
                    <a:latin typeface="Arial"/>
                    <a:cs typeface="Arial"/>
                  </a:rPr>
                  <a:t>Time</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7">
            <a:extLst>
              <a:ext uri="{FF2B5EF4-FFF2-40B4-BE49-F238E27FC236}">
                <a16:creationId xmlns:a16="http://schemas.microsoft.com/office/drawing/2014/main" id="{AAB9BEFB-99E1-D049-B210-C928D6690F4B}"/>
              </a:ext>
            </a:extLst>
          </p:cNvPr>
          <p:cNvSpPr txBox="1">
            <a:spLocks noChangeArrowheads="1"/>
          </p:cNvSpPr>
          <p:nvPr/>
        </p:nvSpPr>
        <p:spPr bwMode="auto">
          <a:xfrm>
            <a:off x="460375" y="67945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u="sng"/>
              <a:t>Rate</a:t>
            </a:r>
          </a:p>
        </p:txBody>
      </p:sp>
      <p:sp>
        <p:nvSpPr>
          <p:cNvPr id="40962" name="Text Box 8">
            <a:extLst>
              <a:ext uri="{FF2B5EF4-FFF2-40B4-BE49-F238E27FC236}">
                <a16:creationId xmlns:a16="http://schemas.microsoft.com/office/drawing/2014/main" id="{DA4608E0-177F-3D41-842E-7A4EFC3AAD34}"/>
              </a:ext>
            </a:extLst>
          </p:cNvPr>
          <p:cNvSpPr txBox="1">
            <a:spLocks noChangeArrowheads="1"/>
          </p:cNvSpPr>
          <p:nvPr/>
        </p:nvSpPr>
        <p:spPr bwMode="auto">
          <a:xfrm>
            <a:off x="422275" y="1377950"/>
            <a:ext cx="6921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1800"/>
              <a:t>0.1</a:t>
            </a:r>
          </a:p>
          <a:p>
            <a:pPr algn="r"/>
            <a:endParaRPr lang="en-US" altLang="en-US" sz="1800"/>
          </a:p>
          <a:p>
            <a:pPr algn="r"/>
            <a:endParaRPr lang="en-US" altLang="en-US" sz="1800"/>
          </a:p>
          <a:p>
            <a:pPr algn="r"/>
            <a:r>
              <a:rPr lang="en-US" altLang="en-US" sz="1800"/>
              <a:t>1</a:t>
            </a:r>
          </a:p>
          <a:p>
            <a:pPr algn="r"/>
            <a:endParaRPr lang="en-US" altLang="en-US" sz="1800"/>
          </a:p>
          <a:p>
            <a:pPr algn="r"/>
            <a:endParaRPr lang="en-US" altLang="en-US" sz="1800"/>
          </a:p>
          <a:p>
            <a:pPr algn="r"/>
            <a:endParaRPr lang="en-US" altLang="en-US" sz="1800"/>
          </a:p>
          <a:p>
            <a:pPr algn="r"/>
            <a:r>
              <a:rPr lang="en-US" altLang="en-US" sz="1800"/>
              <a:t>10</a:t>
            </a:r>
          </a:p>
          <a:p>
            <a:pPr algn="r"/>
            <a:endParaRPr lang="en-US" altLang="en-US" sz="1800"/>
          </a:p>
          <a:p>
            <a:pPr algn="r"/>
            <a:endParaRPr lang="en-US" altLang="en-US" sz="1800"/>
          </a:p>
          <a:p>
            <a:pPr algn="r"/>
            <a:endParaRPr lang="en-US" altLang="en-US" sz="1800"/>
          </a:p>
          <a:p>
            <a:pPr algn="r"/>
            <a:r>
              <a:rPr lang="en-US" altLang="en-US" sz="1800"/>
              <a:t>100</a:t>
            </a:r>
          </a:p>
          <a:p>
            <a:pPr algn="r"/>
            <a:endParaRPr lang="en-US" altLang="en-US" sz="1800"/>
          </a:p>
          <a:p>
            <a:pPr algn="r"/>
            <a:endParaRPr lang="en-US" altLang="en-US" sz="1800"/>
          </a:p>
          <a:p>
            <a:pPr algn="r"/>
            <a:endParaRPr lang="en-US" altLang="en-US" sz="1800"/>
          </a:p>
          <a:p>
            <a:pPr algn="r"/>
            <a:r>
              <a:rPr lang="en-US" altLang="en-US" sz="1800"/>
              <a:t>1000</a:t>
            </a:r>
          </a:p>
        </p:txBody>
      </p:sp>
      <p:sp>
        <p:nvSpPr>
          <p:cNvPr id="40963" name="Text Box 9">
            <a:extLst>
              <a:ext uri="{FF2B5EF4-FFF2-40B4-BE49-F238E27FC236}">
                <a16:creationId xmlns:a16="http://schemas.microsoft.com/office/drawing/2014/main" id="{6F69FA3F-129F-9F47-BEFA-F54612B1426D}"/>
              </a:ext>
            </a:extLst>
          </p:cNvPr>
          <p:cNvSpPr txBox="1">
            <a:spLocks noChangeArrowheads="1"/>
          </p:cNvSpPr>
          <p:nvPr/>
        </p:nvSpPr>
        <p:spPr bwMode="auto">
          <a:xfrm>
            <a:off x="3035300" y="190500"/>
            <a:ext cx="3371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u="sng"/>
              <a:t>Signal with poisson distribution </a:t>
            </a:r>
          </a:p>
        </p:txBody>
      </p:sp>
      <p:pic>
        <p:nvPicPr>
          <p:cNvPr id="40964" name="Picture 15">
            <a:extLst>
              <a:ext uri="{FF2B5EF4-FFF2-40B4-BE49-F238E27FC236}">
                <a16:creationId xmlns:a16="http://schemas.microsoft.com/office/drawing/2014/main" id="{2B30495A-78F5-DF42-87D2-815862D26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831850"/>
            <a:ext cx="4457700" cy="550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8">
            <a:extLst>
              <a:ext uri="{FF2B5EF4-FFF2-40B4-BE49-F238E27FC236}">
                <a16:creationId xmlns:a16="http://schemas.microsoft.com/office/drawing/2014/main" id="{10D892A9-E6C7-C348-A261-D90BE8E655B8}"/>
              </a:ext>
            </a:extLst>
          </p:cNvPr>
          <p:cNvGrpSpPr>
            <a:grpSpLocks/>
          </p:cNvGrpSpPr>
          <p:nvPr/>
        </p:nvGrpSpPr>
        <p:grpSpPr bwMode="auto">
          <a:xfrm>
            <a:off x="5376863" y="671513"/>
            <a:ext cx="3589337" cy="5667375"/>
            <a:chOff x="3387" y="423"/>
            <a:chExt cx="2261" cy="3570"/>
          </a:xfrm>
        </p:grpSpPr>
        <p:pic>
          <p:nvPicPr>
            <p:cNvPr id="40966" name="Picture 16">
              <a:extLst>
                <a:ext uri="{FF2B5EF4-FFF2-40B4-BE49-F238E27FC236}">
                  <a16:creationId xmlns:a16="http://schemas.microsoft.com/office/drawing/2014/main" id="{15D85521-7A0B-BD46-BCF3-51A7B063E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698"/>
            <a:stretch>
              <a:fillRect/>
            </a:stretch>
          </p:blipFill>
          <p:spPr bwMode="auto">
            <a:xfrm>
              <a:off x="3387" y="592"/>
              <a:ext cx="2261" cy="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7">
              <a:extLst>
                <a:ext uri="{FF2B5EF4-FFF2-40B4-BE49-F238E27FC236}">
                  <a16:creationId xmlns:a16="http://schemas.microsoft.com/office/drawing/2014/main" id="{B50C2850-E589-1847-BF8F-ABA1C5211884}"/>
                </a:ext>
              </a:extLst>
            </p:cNvPr>
            <p:cNvSpPr txBox="1">
              <a:spLocks noChangeArrowheads="1"/>
            </p:cNvSpPr>
            <p:nvPr/>
          </p:nvSpPr>
          <p:spPr bwMode="auto">
            <a:xfrm>
              <a:off x="4190" y="423"/>
              <a:ext cx="5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Filtered</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26B59357-AEE9-E948-A499-A1941A8145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9738" y="1760538"/>
            <a:ext cx="7954962" cy="283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extBox 3">
            <a:extLst>
              <a:ext uri="{FF2B5EF4-FFF2-40B4-BE49-F238E27FC236}">
                <a16:creationId xmlns:a16="http://schemas.microsoft.com/office/drawing/2014/main" id="{727D437D-3AF1-5C4C-91EB-9C15396C912A}"/>
              </a:ext>
            </a:extLst>
          </p:cNvPr>
          <p:cNvSpPr txBox="1">
            <a:spLocks noChangeArrowheads="1"/>
          </p:cNvSpPr>
          <p:nvPr/>
        </p:nvSpPr>
        <p:spPr bwMode="auto">
          <a:xfrm>
            <a:off x="2286000" y="1600200"/>
            <a:ext cx="4684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Retinal bipolar cell receptive field</a:t>
            </a:r>
          </a:p>
        </p:txBody>
      </p:sp>
      <p:sp>
        <p:nvSpPr>
          <p:cNvPr id="43011" name="TextBox 1">
            <a:extLst>
              <a:ext uri="{FF2B5EF4-FFF2-40B4-BE49-F238E27FC236}">
                <a16:creationId xmlns:a16="http://schemas.microsoft.com/office/drawing/2014/main" id="{2252BC2E-76FB-F547-AE45-7B0ACF21CFC3}"/>
              </a:ext>
            </a:extLst>
          </p:cNvPr>
          <p:cNvSpPr txBox="1">
            <a:spLocks noChangeArrowheads="1"/>
          </p:cNvSpPr>
          <p:nvPr/>
        </p:nvSpPr>
        <p:spPr bwMode="auto">
          <a:xfrm>
            <a:off x="269875" y="228600"/>
            <a:ext cx="8836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What receptive field maximizes information transmission?</a:t>
            </a:r>
          </a:p>
        </p:txBody>
      </p:sp>
      <p:sp>
        <p:nvSpPr>
          <p:cNvPr id="43012" name="TextBox 2">
            <a:extLst>
              <a:ext uri="{FF2B5EF4-FFF2-40B4-BE49-F238E27FC236}">
                <a16:creationId xmlns:a16="http://schemas.microsoft.com/office/drawing/2014/main" id="{A5E4E0D1-AA3A-974F-A0B1-2B837F2078E7}"/>
              </a:ext>
            </a:extLst>
          </p:cNvPr>
          <p:cNvSpPr txBox="1">
            <a:spLocks noChangeArrowheads="1"/>
          </p:cNvSpPr>
          <p:nvPr/>
        </p:nvSpPr>
        <p:spPr bwMode="auto">
          <a:xfrm>
            <a:off x="5932488" y="6324600"/>
            <a:ext cx="3198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Baccus, Olveczky, Manu &amp; Meister, 2008</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a:extLst>
              <a:ext uri="{FF2B5EF4-FFF2-40B4-BE49-F238E27FC236}">
                <a16:creationId xmlns:a16="http://schemas.microsoft.com/office/drawing/2014/main" id="{E8C4DF5D-E516-0249-B375-A5DA3E2FF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206500"/>
            <a:ext cx="84074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Text Box 4">
            <a:extLst>
              <a:ext uri="{FF2B5EF4-FFF2-40B4-BE49-F238E27FC236}">
                <a16:creationId xmlns:a16="http://schemas.microsoft.com/office/drawing/2014/main" id="{604021A9-7AB3-C041-8801-77614A252DF2}"/>
              </a:ext>
            </a:extLst>
          </p:cNvPr>
          <p:cNvSpPr txBox="1">
            <a:spLocks noChangeArrowheads="1"/>
          </p:cNvSpPr>
          <p:nvPr/>
        </p:nvSpPr>
        <p:spPr bwMode="auto">
          <a:xfrm>
            <a:off x="2006600" y="382588"/>
            <a:ext cx="58626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ctr"/>
            <a:r>
              <a:rPr lang="en-US" altLang="en-US" sz="2400" u="sng"/>
              <a:t>A Mathematical Theory of Communication</a:t>
            </a:r>
            <a:endParaRPr lang="en-US" altLang="en-US" u="sng"/>
          </a:p>
          <a:p>
            <a:pPr algn="ctr"/>
            <a:r>
              <a:rPr lang="en-US" altLang="en-US" sz="2400"/>
              <a:t>Claude Shannon</a:t>
            </a:r>
            <a:r>
              <a:rPr lang="en-US" altLang="en-US"/>
              <a:t> </a:t>
            </a:r>
            <a:r>
              <a:rPr lang="en-US" altLang="en-US" sz="1600"/>
              <a:t>(1948)</a:t>
            </a:r>
          </a:p>
        </p:txBody>
      </p:sp>
      <p:sp>
        <p:nvSpPr>
          <p:cNvPr id="21507" name="Text Box 5">
            <a:extLst>
              <a:ext uri="{FF2B5EF4-FFF2-40B4-BE49-F238E27FC236}">
                <a16:creationId xmlns:a16="http://schemas.microsoft.com/office/drawing/2014/main" id="{20B94628-719B-9A41-9794-0722FD22026F}"/>
              </a:ext>
            </a:extLst>
          </p:cNvPr>
          <p:cNvSpPr txBox="1">
            <a:spLocks noChangeArrowheads="1"/>
          </p:cNvSpPr>
          <p:nvPr/>
        </p:nvSpPr>
        <p:spPr bwMode="auto">
          <a:xfrm>
            <a:off x="4810125" y="6296025"/>
            <a:ext cx="4043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1600"/>
              <a:t>Bell System Technical Journal 27, 379-423</a:t>
            </a:r>
          </a:p>
        </p:txBody>
      </p:sp>
      <p:sp>
        <p:nvSpPr>
          <p:cNvPr id="3" name="TextBox 2">
            <a:extLst>
              <a:ext uri="{FF2B5EF4-FFF2-40B4-BE49-F238E27FC236}">
                <a16:creationId xmlns:a16="http://schemas.microsoft.com/office/drawing/2014/main" id="{87AA7375-3E23-3748-8348-711A62B0138A}"/>
              </a:ext>
            </a:extLst>
          </p:cNvPr>
          <p:cNvSpPr txBox="1"/>
          <p:nvPr/>
        </p:nvSpPr>
        <p:spPr>
          <a:xfrm>
            <a:off x="152400" y="3351074"/>
            <a:ext cx="3206760" cy="1754326"/>
          </a:xfrm>
          <a:prstGeom prst="rect">
            <a:avLst/>
          </a:prstGeom>
          <a:noFill/>
        </p:spPr>
        <p:txBody>
          <a:bodyPr wrap="square" rtlCol="0">
            <a:spAutoFit/>
          </a:bodyPr>
          <a:lstStyle/>
          <a:p>
            <a:pPr indent="-457200"/>
            <a:r>
              <a:rPr lang="en-US" dirty="0"/>
              <a:t>Entropy – measure of</a:t>
            </a:r>
          </a:p>
          <a:p>
            <a:pPr indent="-457200"/>
            <a:r>
              <a:rPr lang="en-US" dirty="0"/>
              <a:t>   uncertainty in bits</a:t>
            </a:r>
          </a:p>
          <a:p>
            <a:pPr indent="-457200"/>
            <a:r>
              <a:rPr lang="en-US" dirty="0"/>
              <a:t>Bit – unit of information</a:t>
            </a:r>
          </a:p>
          <a:p>
            <a:pPr indent="-457200"/>
            <a:r>
              <a:rPr lang="en-US" dirty="0"/>
              <a:t>Mutual information – What </a:t>
            </a:r>
          </a:p>
          <a:p>
            <a:pPr indent="-457200"/>
            <a:r>
              <a:rPr lang="en-US" dirty="0"/>
              <a:t>   you can learn about one</a:t>
            </a:r>
          </a:p>
          <a:p>
            <a:pPr indent="-457200"/>
            <a:r>
              <a:rPr lang="en-US" dirty="0"/>
              <a:t>   signal by observing another</a:t>
            </a:r>
          </a:p>
        </p:txBody>
      </p:sp>
    </p:spTree>
    <p:extLst>
      <p:ext uri="{BB962C8B-B14F-4D97-AF65-F5344CB8AC3E}">
        <p14:creationId xmlns:p14="http://schemas.microsoft.com/office/powerpoint/2010/main" val="31088730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673" name="Picture 2">
            <a:extLst>
              <a:ext uri="{FF2B5EF4-FFF2-40B4-BE49-F238E27FC236}">
                <a16:creationId xmlns:a16="http://schemas.microsoft.com/office/drawing/2014/main" id="{0AEB6538-4D2A-D748-94FA-F06EB8819B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7200"/>
            <a:ext cx="5064125"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3">
            <a:extLst>
              <a:ext uri="{FF2B5EF4-FFF2-40B4-BE49-F238E27FC236}">
                <a16:creationId xmlns:a16="http://schemas.microsoft.com/office/drawing/2014/main" id="{82034E3B-6CEB-1F49-930E-58E6E13D4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048000"/>
            <a:ext cx="3368675"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Line 4">
            <a:extLst>
              <a:ext uri="{FF2B5EF4-FFF2-40B4-BE49-F238E27FC236}">
                <a16:creationId xmlns:a16="http://schemas.microsoft.com/office/drawing/2014/main" id="{1F1FD07B-5867-204A-87F8-F7137766FEB1}"/>
              </a:ext>
            </a:extLst>
          </p:cNvPr>
          <p:cNvSpPr>
            <a:spLocks noChangeShapeType="1"/>
          </p:cNvSpPr>
          <p:nvPr/>
        </p:nvSpPr>
        <p:spPr bwMode="auto">
          <a:xfrm>
            <a:off x="6934200" y="1114425"/>
            <a:ext cx="4572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76" name="Line 5">
            <a:extLst>
              <a:ext uri="{FF2B5EF4-FFF2-40B4-BE49-F238E27FC236}">
                <a16:creationId xmlns:a16="http://schemas.microsoft.com/office/drawing/2014/main" id="{65E0BDE5-6DA6-F948-9D28-D57855C447B2}"/>
              </a:ext>
            </a:extLst>
          </p:cNvPr>
          <p:cNvSpPr>
            <a:spLocks noChangeShapeType="1"/>
          </p:cNvSpPr>
          <p:nvPr/>
        </p:nvSpPr>
        <p:spPr bwMode="auto">
          <a:xfrm>
            <a:off x="6934200" y="1371600"/>
            <a:ext cx="457200" cy="0"/>
          </a:xfrm>
          <a:prstGeom prst="line">
            <a:avLst/>
          </a:prstGeom>
          <a:noFill/>
          <a:ln w="25400">
            <a:solidFill>
              <a:srgbClr val="33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77" name="Text Box 6">
            <a:extLst>
              <a:ext uri="{FF2B5EF4-FFF2-40B4-BE49-F238E27FC236}">
                <a16:creationId xmlns:a16="http://schemas.microsoft.com/office/drawing/2014/main" id="{66A7714A-A5E9-E149-8CA7-86F0796E8617}"/>
              </a:ext>
            </a:extLst>
          </p:cNvPr>
          <p:cNvSpPr txBox="1">
            <a:spLocks noChangeArrowheads="1"/>
          </p:cNvSpPr>
          <p:nvPr/>
        </p:nvSpPr>
        <p:spPr bwMode="auto">
          <a:xfrm>
            <a:off x="7372350" y="904875"/>
            <a:ext cx="35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t>S</a:t>
            </a:r>
          </a:p>
        </p:txBody>
      </p:sp>
      <p:sp>
        <p:nvSpPr>
          <p:cNvPr id="28678" name="Text Box 7">
            <a:extLst>
              <a:ext uri="{FF2B5EF4-FFF2-40B4-BE49-F238E27FC236}">
                <a16:creationId xmlns:a16="http://schemas.microsoft.com/office/drawing/2014/main" id="{42710AFB-EDE7-2E4A-A0EB-E5214D7F8786}"/>
              </a:ext>
            </a:extLst>
          </p:cNvPr>
          <p:cNvSpPr txBox="1">
            <a:spLocks noChangeArrowheads="1"/>
          </p:cNvSpPr>
          <p:nvPr/>
        </p:nvSpPr>
        <p:spPr bwMode="auto">
          <a:xfrm>
            <a:off x="7396163" y="1163638"/>
            <a:ext cx="368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en-US" sz="2000" i="1"/>
              <a:t>R</a:t>
            </a:r>
          </a:p>
        </p:txBody>
      </p:sp>
      <p:pic>
        <p:nvPicPr>
          <p:cNvPr id="28679" name="Picture 8">
            <a:extLst>
              <a:ext uri="{FF2B5EF4-FFF2-40B4-BE49-F238E27FC236}">
                <a16:creationId xmlns:a16="http://schemas.microsoft.com/office/drawing/2014/main" id="{3489A7D0-D411-DA40-A218-4B20EF41AF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246" b="14915"/>
          <a:stretch>
            <a:fillRect/>
          </a:stretch>
        </p:blipFill>
        <p:spPr bwMode="auto">
          <a:xfrm>
            <a:off x="6145213" y="2744788"/>
            <a:ext cx="3052762"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9">
            <a:extLst>
              <a:ext uri="{FF2B5EF4-FFF2-40B4-BE49-F238E27FC236}">
                <a16:creationId xmlns:a16="http://schemas.microsoft.com/office/drawing/2014/main" id="{D8902298-3A93-A04F-B91E-5DA72DF0E40F}"/>
              </a:ext>
            </a:extLst>
          </p:cNvPr>
          <p:cNvSpPr txBox="1">
            <a:spLocks noChangeArrowheads="1"/>
          </p:cNvSpPr>
          <p:nvPr/>
        </p:nvSpPr>
        <p:spPr bwMode="auto">
          <a:xfrm>
            <a:off x="7005638" y="2454275"/>
            <a:ext cx="917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t>P[R,S]</a:t>
            </a:r>
          </a:p>
        </p:txBody>
      </p:sp>
      <p:sp>
        <p:nvSpPr>
          <p:cNvPr id="28681" name="Text Box 10">
            <a:extLst>
              <a:ext uri="{FF2B5EF4-FFF2-40B4-BE49-F238E27FC236}">
                <a16:creationId xmlns:a16="http://schemas.microsoft.com/office/drawing/2014/main" id="{66B4C065-3561-3E43-BA63-3DA1EA777EDB}"/>
              </a:ext>
            </a:extLst>
          </p:cNvPr>
          <p:cNvSpPr txBox="1">
            <a:spLocks noChangeArrowheads="1"/>
          </p:cNvSpPr>
          <p:nvPr/>
        </p:nvSpPr>
        <p:spPr bwMode="auto">
          <a:xfrm>
            <a:off x="6570663" y="2085975"/>
            <a:ext cx="201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Joint distribution</a:t>
            </a:r>
          </a:p>
        </p:txBody>
      </p:sp>
      <p:sp>
        <p:nvSpPr>
          <p:cNvPr id="28682" name="Text Box 14">
            <a:extLst>
              <a:ext uri="{FF2B5EF4-FFF2-40B4-BE49-F238E27FC236}">
                <a16:creationId xmlns:a16="http://schemas.microsoft.com/office/drawing/2014/main" id="{C863C8C2-3860-4948-908C-F1A0713315DD}"/>
              </a:ext>
            </a:extLst>
          </p:cNvPr>
          <p:cNvSpPr txBox="1">
            <a:spLocks noChangeArrowheads="1"/>
          </p:cNvSpPr>
          <p:nvPr/>
        </p:nvSpPr>
        <p:spPr bwMode="auto">
          <a:xfrm>
            <a:off x="3860800" y="5376863"/>
            <a:ext cx="1539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t>Marginal</a:t>
            </a:r>
          </a:p>
          <a:p>
            <a:pPr algn="ctr"/>
            <a:r>
              <a:rPr lang="en-US" altLang="en-US" sz="2000"/>
              <a:t>distributions</a:t>
            </a:r>
          </a:p>
        </p:txBody>
      </p:sp>
      <p:sp>
        <p:nvSpPr>
          <p:cNvPr id="28683" name="Rectangle 18">
            <a:extLst>
              <a:ext uri="{FF2B5EF4-FFF2-40B4-BE49-F238E27FC236}">
                <a16:creationId xmlns:a16="http://schemas.microsoft.com/office/drawing/2014/main" id="{4FA76B78-4104-2E40-BB1C-A34A41180E73}"/>
              </a:ext>
            </a:extLst>
          </p:cNvPr>
          <p:cNvSpPr>
            <a:spLocks noChangeArrowheads="1"/>
          </p:cNvSpPr>
          <p:nvPr/>
        </p:nvSpPr>
        <p:spPr bwMode="auto">
          <a:xfrm>
            <a:off x="6134100" y="2108200"/>
            <a:ext cx="2794000" cy="3187700"/>
          </a:xfrm>
          <a:prstGeom prst="rect">
            <a:avLst/>
          </a:prstGeom>
          <a:solidFill>
            <a:schemeClr val="bg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8684" name="Rectangle 19">
            <a:extLst>
              <a:ext uri="{FF2B5EF4-FFF2-40B4-BE49-F238E27FC236}">
                <a16:creationId xmlns:a16="http://schemas.microsoft.com/office/drawing/2014/main" id="{42970FD6-DF79-664D-A11F-B7E420CFBAC6}"/>
              </a:ext>
            </a:extLst>
          </p:cNvPr>
          <p:cNvSpPr>
            <a:spLocks noChangeArrowheads="1"/>
          </p:cNvSpPr>
          <p:nvPr/>
        </p:nvSpPr>
        <p:spPr bwMode="auto">
          <a:xfrm>
            <a:off x="3505200" y="5219700"/>
            <a:ext cx="1968500" cy="1447800"/>
          </a:xfrm>
          <a:prstGeom prst="rect">
            <a:avLst/>
          </a:prstGeom>
          <a:solidFill>
            <a:schemeClr val="bg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grpSp>
        <p:nvGrpSpPr>
          <p:cNvPr id="2" name="Group 22">
            <a:extLst>
              <a:ext uri="{FF2B5EF4-FFF2-40B4-BE49-F238E27FC236}">
                <a16:creationId xmlns:a16="http://schemas.microsoft.com/office/drawing/2014/main" id="{E3F60DEF-9F1E-DF46-B0CC-C91471177437}"/>
              </a:ext>
            </a:extLst>
          </p:cNvPr>
          <p:cNvGrpSpPr>
            <a:grpSpLocks/>
          </p:cNvGrpSpPr>
          <p:nvPr/>
        </p:nvGrpSpPr>
        <p:grpSpPr bwMode="auto">
          <a:xfrm>
            <a:off x="3806825" y="2085975"/>
            <a:ext cx="4729163" cy="3992563"/>
            <a:chOff x="2432" y="1314"/>
            <a:chExt cx="2979" cy="2515"/>
          </a:xfrm>
        </p:grpSpPr>
        <p:sp>
          <p:nvSpPr>
            <p:cNvPr id="28695" name="Text Box 23">
              <a:extLst>
                <a:ext uri="{FF2B5EF4-FFF2-40B4-BE49-F238E27FC236}">
                  <a16:creationId xmlns:a16="http://schemas.microsoft.com/office/drawing/2014/main" id="{A828C8CD-CE7B-2747-AC5A-B302EC099E39}"/>
                </a:ext>
              </a:extLst>
            </p:cNvPr>
            <p:cNvSpPr txBox="1">
              <a:spLocks noChangeArrowheads="1"/>
            </p:cNvSpPr>
            <p:nvPr/>
          </p:nvSpPr>
          <p:spPr bwMode="auto">
            <a:xfrm>
              <a:off x="4139" y="1314"/>
              <a:ext cx="12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Joint distribution</a:t>
              </a:r>
            </a:p>
          </p:txBody>
        </p:sp>
        <p:sp>
          <p:nvSpPr>
            <p:cNvPr id="28696" name="Text Box 24">
              <a:extLst>
                <a:ext uri="{FF2B5EF4-FFF2-40B4-BE49-F238E27FC236}">
                  <a16:creationId xmlns:a16="http://schemas.microsoft.com/office/drawing/2014/main" id="{8CC7B8DC-63A3-8C4F-AB52-E82051A2F4CF}"/>
                </a:ext>
              </a:extLst>
            </p:cNvPr>
            <p:cNvSpPr txBox="1">
              <a:spLocks noChangeArrowheads="1"/>
            </p:cNvSpPr>
            <p:nvPr/>
          </p:nvSpPr>
          <p:spPr bwMode="auto">
            <a:xfrm>
              <a:off x="2432" y="3387"/>
              <a:ext cx="97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t>Marginal</a:t>
              </a:r>
            </a:p>
            <a:p>
              <a:pPr algn="ctr"/>
              <a:r>
                <a:rPr lang="en-US" altLang="en-US" sz="2000"/>
                <a:t>distributions</a:t>
              </a:r>
            </a:p>
          </p:txBody>
        </p:sp>
      </p:grpSp>
      <p:grpSp>
        <p:nvGrpSpPr>
          <p:cNvPr id="3" name="Group 31">
            <a:extLst>
              <a:ext uri="{FF2B5EF4-FFF2-40B4-BE49-F238E27FC236}">
                <a16:creationId xmlns:a16="http://schemas.microsoft.com/office/drawing/2014/main" id="{0B9717A1-2428-FB41-9D9C-23F393FBA6DE}"/>
              </a:ext>
            </a:extLst>
          </p:cNvPr>
          <p:cNvGrpSpPr>
            <a:grpSpLocks/>
          </p:cNvGrpSpPr>
          <p:nvPr/>
        </p:nvGrpSpPr>
        <p:grpSpPr bwMode="auto">
          <a:xfrm>
            <a:off x="4600575" y="2573338"/>
            <a:ext cx="1922463" cy="2671762"/>
            <a:chOff x="2898" y="1621"/>
            <a:chExt cx="1211" cy="1683"/>
          </a:xfrm>
        </p:grpSpPr>
        <p:pic>
          <p:nvPicPr>
            <p:cNvPr id="28693" name="Picture 12">
              <a:extLst>
                <a:ext uri="{FF2B5EF4-FFF2-40B4-BE49-F238E27FC236}">
                  <a16:creationId xmlns:a16="http://schemas.microsoft.com/office/drawing/2014/main" id="{FDEAE24E-0FF3-7449-A468-107FAE177D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21355"/>
            <a:stretch>
              <a:fillRect/>
            </a:stretch>
          </p:blipFill>
          <p:spPr bwMode="auto">
            <a:xfrm>
              <a:off x="2898" y="1702"/>
              <a:ext cx="1211" cy="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94" name="Object 4">
              <a:extLst>
                <a:ext uri="{FF2B5EF4-FFF2-40B4-BE49-F238E27FC236}">
                  <a16:creationId xmlns:a16="http://schemas.microsoft.com/office/drawing/2014/main" id="{25756FCC-4B0C-5644-BA49-0CD56CE539B6}"/>
                </a:ext>
              </a:extLst>
            </p:cNvPr>
            <p:cNvGraphicFramePr>
              <a:graphicFrameLocks noChangeAspect="1"/>
            </p:cNvGraphicFramePr>
            <p:nvPr/>
          </p:nvGraphicFramePr>
          <p:xfrm>
            <a:off x="3346" y="1621"/>
            <a:ext cx="384" cy="238"/>
          </p:xfrm>
          <a:graphic>
            <a:graphicData uri="http://schemas.openxmlformats.org/presentationml/2006/ole">
              <mc:AlternateContent xmlns:mc="http://schemas.openxmlformats.org/markup-compatibility/2006">
                <mc:Choice xmlns:v="urn:schemas-microsoft-com:vml" Requires="v">
                  <p:oleObj spid="_x0000_s101506" name="Equation" r:id="rId8" imgW="368300" imgH="228600" progId="Equation.DSMT4">
                    <p:embed/>
                  </p:oleObj>
                </mc:Choice>
                <mc:Fallback>
                  <p:oleObj name="Equation" r:id="rId8" imgW="368300" imgH="228600" progId="Equation.DSMT4">
                    <p:embed/>
                    <p:pic>
                      <p:nvPicPr>
                        <p:cNvPr id="28694" name="Object 4">
                          <a:extLst>
                            <a:ext uri="{FF2B5EF4-FFF2-40B4-BE49-F238E27FC236}">
                              <a16:creationId xmlns:a16="http://schemas.microsoft.com/office/drawing/2014/main" id="{25756FCC-4B0C-5644-BA49-0CD56CE539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6" y="1621"/>
                          <a:ext cx="384"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4" name="Group 33">
            <a:extLst>
              <a:ext uri="{FF2B5EF4-FFF2-40B4-BE49-F238E27FC236}">
                <a16:creationId xmlns:a16="http://schemas.microsoft.com/office/drawing/2014/main" id="{F4661CB9-EDE7-4849-8E08-B5ADC869721B}"/>
              </a:ext>
            </a:extLst>
          </p:cNvPr>
          <p:cNvGrpSpPr>
            <a:grpSpLocks/>
          </p:cNvGrpSpPr>
          <p:nvPr/>
        </p:nvGrpSpPr>
        <p:grpSpPr bwMode="auto">
          <a:xfrm>
            <a:off x="6091238" y="2584450"/>
            <a:ext cx="3052762" cy="2732088"/>
            <a:chOff x="3837" y="1628"/>
            <a:chExt cx="1923" cy="1721"/>
          </a:xfrm>
        </p:grpSpPr>
        <p:pic>
          <p:nvPicPr>
            <p:cNvPr id="28691" name="Picture 20">
              <a:extLst>
                <a:ext uri="{FF2B5EF4-FFF2-40B4-BE49-F238E27FC236}">
                  <a16:creationId xmlns:a16="http://schemas.microsoft.com/office/drawing/2014/main" id="{98BA3BC7-7F2E-3547-B5F7-3CECF74D9F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6246" b="14915"/>
            <a:stretch>
              <a:fillRect/>
            </a:stretch>
          </p:blipFill>
          <p:spPr bwMode="auto">
            <a:xfrm>
              <a:off x="3837" y="1729"/>
              <a:ext cx="1923"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92" name="Object 3">
              <a:extLst>
                <a:ext uri="{FF2B5EF4-FFF2-40B4-BE49-F238E27FC236}">
                  <a16:creationId xmlns:a16="http://schemas.microsoft.com/office/drawing/2014/main" id="{4C8CBBD6-41A9-DC43-8287-804878093362}"/>
                </a:ext>
              </a:extLst>
            </p:cNvPr>
            <p:cNvGraphicFramePr>
              <a:graphicFrameLocks noChangeAspect="1"/>
            </p:cNvGraphicFramePr>
            <p:nvPr/>
          </p:nvGraphicFramePr>
          <p:xfrm>
            <a:off x="4416" y="1628"/>
            <a:ext cx="516" cy="238"/>
          </p:xfrm>
          <a:graphic>
            <a:graphicData uri="http://schemas.openxmlformats.org/presentationml/2006/ole">
              <mc:AlternateContent xmlns:mc="http://schemas.openxmlformats.org/markup-compatibility/2006">
                <mc:Choice xmlns:v="urn:schemas-microsoft-com:vml" Requires="v">
                  <p:oleObj spid="_x0000_s101507" name="Equation" r:id="rId11" imgW="495300" imgH="228600" progId="Equation.DSMT4">
                    <p:embed/>
                  </p:oleObj>
                </mc:Choice>
                <mc:Fallback>
                  <p:oleObj name="Equation" r:id="rId11" imgW="495300" imgH="228600" progId="Equation.DSMT4">
                    <p:embed/>
                    <p:pic>
                      <p:nvPicPr>
                        <p:cNvPr id="28692" name="Object 3">
                          <a:extLst>
                            <a:ext uri="{FF2B5EF4-FFF2-40B4-BE49-F238E27FC236}">
                              <a16:creationId xmlns:a16="http://schemas.microsoft.com/office/drawing/2014/main" id="{4C8CBBD6-41A9-DC43-8287-80487809336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6" y="1628"/>
                          <a:ext cx="516"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5" name="Group 32">
            <a:extLst>
              <a:ext uri="{FF2B5EF4-FFF2-40B4-BE49-F238E27FC236}">
                <a16:creationId xmlns:a16="http://schemas.microsoft.com/office/drawing/2014/main" id="{F8A39E3F-CF51-EA43-904C-25B81FA9807C}"/>
              </a:ext>
            </a:extLst>
          </p:cNvPr>
          <p:cNvGrpSpPr>
            <a:grpSpLocks/>
          </p:cNvGrpSpPr>
          <p:nvPr/>
        </p:nvGrpSpPr>
        <p:grpSpPr bwMode="auto">
          <a:xfrm>
            <a:off x="5594350" y="5110163"/>
            <a:ext cx="3778250" cy="1706562"/>
            <a:chOff x="3524" y="3219"/>
            <a:chExt cx="2380" cy="1075"/>
          </a:xfrm>
        </p:grpSpPr>
        <p:pic>
          <p:nvPicPr>
            <p:cNvPr id="28689" name="Picture 16">
              <a:extLst>
                <a:ext uri="{FF2B5EF4-FFF2-40B4-BE49-F238E27FC236}">
                  <a16:creationId xmlns:a16="http://schemas.microsoft.com/office/drawing/2014/main" id="{B6FB5724-D8C6-B74F-A800-CA3DE19560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13840"/>
            <a:stretch>
              <a:fillRect/>
            </a:stretch>
          </p:blipFill>
          <p:spPr bwMode="auto">
            <a:xfrm>
              <a:off x="3806" y="3219"/>
              <a:ext cx="2098" cy="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90" name="Object 2">
              <a:extLst>
                <a:ext uri="{FF2B5EF4-FFF2-40B4-BE49-F238E27FC236}">
                  <a16:creationId xmlns:a16="http://schemas.microsoft.com/office/drawing/2014/main" id="{8ADE24CE-7C7D-EB4A-8BF9-56CDC2765F72}"/>
                </a:ext>
              </a:extLst>
            </p:cNvPr>
            <p:cNvGraphicFramePr>
              <a:graphicFrameLocks noChangeAspect="1"/>
            </p:cNvGraphicFramePr>
            <p:nvPr/>
          </p:nvGraphicFramePr>
          <p:xfrm>
            <a:off x="3524" y="3498"/>
            <a:ext cx="358" cy="238"/>
          </p:xfrm>
          <a:graphic>
            <a:graphicData uri="http://schemas.openxmlformats.org/presentationml/2006/ole">
              <mc:AlternateContent xmlns:mc="http://schemas.openxmlformats.org/markup-compatibility/2006">
                <mc:Choice xmlns:v="urn:schemas-microsoft-com:vml" Requires="v">
                  <p:oleObj spid="_x0000_s101508" name="Equation" r:id="rId14" imgW="342900" imgH="228600" progId="Equation.DSMT4">
                    <p:embed/>
                  </p:oleObj>
                </mc:Choice>
                <mc:Fallback>
                  <p:oleObj name="Equation" r:id="rId14" imgW="342900" imgH="228600" progId="Equation.DSMT4">
                    <p:embed/>
                    <p:pic>
                      <p:nvPicPr>
                        <p:cNvPr id="28690" name="Object 2">
                          <a:extLst>
                            <a:ext uri="{FF2B5EF4-FFF2-40B4-BE49-F238E27FC236}">
                              <a16:creationId xmlns:a16="http://schemas.microsoft.com/office/drawing/2014/main" id="{8ADE24CE-7C7D-EB4A-8BF9-56CDC2765F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24" y="3498"/>
                          <a:ext cx="358"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35844460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1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6" name="Picture 3">
            <a:extLst>
              <a:ext uri="{FF2B5EF4-FFF2-40B4-BE49-F238E27FC236}">
                <a16:creationId xmlns:a16="http://schemas.microsoft.com/office/drawing/2014/main" id="{5E2BDF86-C1D2-CD49-A227-480BA04154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720"/>
          <a:stretch>
            <a:fillRect/>
          </a:stretch>
        </p:blipFill>
        <p:spPr bwMode="auto">
          <a:xfrm>
            <a:off x="4864100" y="2735263"/>
            <a:ext cx="4108450" cy="35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64285A97-3A46-1348-8A47-2FCCF10C3BFF}"/>
              </a:ext>
            </a:extLst>
          </p:cNvPr>
          <p:cNvGrpSpPr>
            <a:grpSpLocks/>
          </p:cNvGrpSpPr>
          <p:nvPr/>
        </p:nvGrpSpPr>
        <p:grpSpPr bwMode="auto">
          <a:xfrm>
            <a:off x="238125" y="2870200"/>
            <a:ext cx="5168900" cy="2768600"/>
            <a:chOff x="238125" y="2870200"/>
            <a:chExt cx="5168900" cy="2768600"/>
          </a:xfrm>
        </p:grpSpPr>
        <p:sp>
          <p:nvSpPr>
            <p:cNvPr id="30729" name="Text Box 16">
              <a:extLst>
                <a:ext uri="{FF2B5EF4-FFF2-40B4-BE49-F238E27FC236}">
                  <a16:creationId xmlns:a16="http://schemas.microsoft.com/office/drawing/2014/main" id="{0F2BFD26-766E-2C42-87A4-C34A992B463C}"/>
                </a:ext>
              </a:extLst>
            </p:cNvPr>
            <p:cNvSpPr txBox="1">
              <a:spLocks noChangeArrowheads="1"/>
            </p:cNvSpPr>
            <p:nvPr/>
          </p:nvSpPr>
          <p:spPr bwMode="auto">
            <a:xfrm>
              <a:off x="238125" y="3884613"/>
              <a:ext cx="51689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Entropy of a fair coin = </a:t>
              </a:r>
            </a:p>
            <a:p>
              <a:r>
                <a:rPr lang="en-US" altLang="en-US" sz="1800"/>
                <a:t>     - 1/2  log(1/2) - 1/2 log(1/2) = 1 bit</a:t>
              </a:r>
            </a:p>
            <a:p>
              <a:r>
                <a:rPr lang="en-US" altLang="en-US" sz="1800"/>
                <a:t> </a:t>
              </a:r>
            </a:p>
            <a:p>
              <a:r>
                <a:rPr lang="en-US" altLang="en-US" sz="1800"/>
                <a:t>     of an unfair coin = </a:t>
              </a:r>
            </a:p>
            <a:p>
              <a:r>
                <a:rPr lang="en-US" altLang="en-US" sz="1800"/>
                <a:t>     - 3/4 log(3/4) - 1/4 log(1/4) = ~0.8 bits</a:t>
              </a:r>
            </a:p>
            <a:p>
              <a:endParaRPr lang="en-US" altLang="en-US" sz="1800"/>
            </a:p>
          </p:txBody>
        </p:sp>
        <p:graphicFrame>
          <p:nvGraphicFramePr>
            <p:cNvPr id="30730" name="Object 2">
              <a:extLst>
                <a:ext uri="{FF2B5EF4-FFF2-40B4-BE49-F238E27FC236}">
                  <a16:creationId xmlns:a16="http://schemas.microsoft.com/office/drawing/2014/main" id="{4CDED134-AD1D-5D4F-BD7D-F12531FA9DF3}"/>
                </a:ext>
              </a:extLst>
            </p:cNvPr>
            <p:cNvGraphicFramePr>
              <a:graphicFrameLocks noChangeAspect="1"/>
            </p:cNvGraphicFramePr>
            <p:nvPr/>
          </p:nvGraphicFramePr>
          <p:xfrm>
            <a:off x="762000" y="2870200"/>
            <a:ext cx="3565525" cy="911225"/>
          </p:xfrm>
          <a:graphic>
            <a:graphicData uri="http://schemas.openxmlformats.org/presentationml/2006/ole">
              <mc:AlternateContent xmlns:mc="http://schemas.openxmlformats.org/markup-compatibility/2006">
                <mc:Choice xmlns:v="urn:schemas-microsoft-com:vml" Requires="v">
                  <p:oleObj spid="_x0000_s103511" name="Equation" r:id="rId5" imgW="1739900" imgH="444500" progId="Equation.DSMT4">
                    <p:embed/>
                  </p:oleObj>
                </mc:Choice>
                <mc:Fallback>
                  <p:oleObj name="Equation" r:id="rId5" imgW="1739900" imgH="444500" progId="Equation.DSMT4">
                    <p:embed/>
                    <p:pic>
                      <p:nvPicPr>
                        <p:cNvPr id="30730" name="Object 2">
                          <a:extLst>
                            <a:ext uri="{FF2B5EF4-FFF2-40B4-BE49-F238E27FC236}">
                              <a16:creationId xmlns:a16="http://schemas.microsoft.com/office/drawing/2014/main" id="{4CDED134-AD1D-5D4F-BD7D-F12531FA9D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870200"/>
                          <a:ext cx="3565525"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 name="Group 2">
            <a:extLst>
              <a:ext uri="{FF2B5EF4-FFF2-40B4-BE49-F238E27FC236}">
                <a16:creationId xmlns:a16="http://schemas.microsoft.com/office/drawing/2014/main" id="{02A00FCC-8131-4542-AA02-7B7B702D4B88}"/>
              </a:ext>
            </a:extLst>
          </p:cNvPr>
          <p:cNvGrpSpPr>
            <a:grpSpLocks/>
          </p:cNvGrpSpPr>
          <p:nvPr/>
        </p:nvGrpSpPr>
        <p:grpSpPr bwMode="auto">
          <a:xfrm>
            <a:off x="60325" y="1371600"/>
            <a:ext cx="7864475" cy="5759450"/>
            <a:chOff x="60325" y="1371600"/>
            <a:chExt cx="7864475" cy="5759450"/>
          </a:xfrm>
        </p:grpSpPr>
        <p:sp>
          <p:nvSpPr>
            <p:cNvPr id="30726" name="Text Box 15">
              <a:extLst>
                <a:ext uri="{FF2B5EF4-FFF2-40B4-BE49-F238E27FC236}">
                  <a16:creationId xmlns:a16="http://schemas.microsoft.com/office/drawing/2014/main" id="{0E7C6C66-9975-BB4F-8176-41D442CE0EE7}"/>
                </a:ext>
              </a:extLst>
            </p:cNvPr>
            <p:cNvSpPr txBox="1">
              <a:spLocks noChangeArrowheads="1"/>
            </p:cNvSpPr>
            <p:nvPr/>
          </p:nvSpPr>
          <p:spPr bwMode="auto">
            <a:xfrm>
              <a:off x="60325" y="6246813"/>
              <a:ext cx="547687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*By analogy to entropy in statistical mechanics, </a:t>
              </a:r>
            </a:p>
            <a:p>
              <a:r>
                <a:rPr lang="en-US" altLang="en-US" sz="1400"/>
                <a:t> k: Boltzmann constant    W: Number of possible microscopic states</a:t>
              </a:r>
            </a:p>
            <a:p>
              <a:endParaRPr lang="en-US" altLang="en-US" sz="2000"/>
            </a:p>
          </p:txBody>
        </p:sp>
        <p:sp>
          <p:nvSpPr>
            <p:cNvPr id="30727" name="Text Box 2">
              <a:extLst>
                <a:ext uri="{FF2B5EF4-FFF2-40B4-BE49-F238E27FC236}">
                  <a16:creationId xmlns:a16="http://schemas.microsoft.com/office/drawing/2014/main" id="{F24F294A-B7B6-7940-B6B7-F159818A5AC7}"/>
                </a:ext>
              </a:extLst>
            </p:cNvPr>
            <p:cNvSpPr txBox="1">
              <a:spLocks noChangeArrowheads="1"/>
            </p:cNvSpPr>
            <p:nvPr/>
          </p:nvSpPr>
          <p:spPr bwMode="auto">
            <a:xfrm>
              <a:off x="1066800" y="1371600"/>
              <a:ext cx="6858000"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u="sng"/>
                <a:t>Entropy*</a:t>
              </a:r>
            </a:p>
            <a:p>
              <a:r>
                <a:rPr lang="en-US" altLang="en-US" sz="2000"/>
                <a:t>       A measure of uncertainty of a random variable in bits. The maximum possible amount of information there is to be learned from a variable.</a:t>
              </a:r>
            </a:p>
            <a:p>
              <a:endParaRPr lang="en-US" altLang="en-US" sz="2000"/>
            </a:p>
            <a:p>
              <a:endParaRPr lang="en-US" altLang="en-US" sz="2000"/>
            </a:p>
            <a:p>
              <a:endParaRPr lang="en-US" altLang="en-US" sz="2000"/>
            </a:p>
            <a:p>
              <a:r>
                <a:rPr lang="en-US" altLang="en-US" sz="1800"/>
                <a:t>	</a:t>
              </a:r>
              <a:endParaRPr lang="en-US" altLang="en-US" sz="1400"/>
            </a:p>
          </p:txBody>
        </p:sp>
        <p:graphicFrame>
          <p:nvGraphicFramePr>
            <p:cNvPr id="30728" name="Object 3">
              <a:extLst>
                <a:ext uri="{FF2B5EF4-FFF2-40B4-BE49-F238E27FC236}">
                  <a16:creationId xmlns:a16="http://schemas.microsoft.com/office/drawing/2014/main" id="{47B5387F-8B5D-ED40-A36A-B351375A170A}"/>
                </a:ext>
              </a:extLst>
            </p:cNvPr>
            <p:cNvGraphicFramePr>
              <a:graphicFrameLocks noChangeAspect="1"/>
            </p:cNvGraphicFramePr>
            <p:nvPr/>
          </p:nvGraphicFramePr>
          <p:xfrm>
            <a:off x="6324600" y="6324600"/>
            <a:ext cx="1331913" cy="368300"/>
          </p:xfrm>
          <a:graphic>
            <a:graphicData uri="http://schemas.openxmlformats.org/presentationml/2006/ole">
              <mc:AlternateContent xmlns:mc="http://schemas.openxmlformats.org/markup-compatibility/2006">
                <mc:Choice xmlns:v="urn:schemas-microsoft-com:vml" Requires="v">
                  <p:oleObj spid="_x0000_s103512" name="Equation" r:id="rId7" imgW="736600" imgH="203200" progId="Equation.DSMT4">
                    <p:embed/>
                  </p:oleObj>
                </mc:Choice>
                <mc:Fallback>
                  <p:oleObj name="Equation" r:id="rId7" imgW="736600" imgH="203200" progId="Equation.DSMT4">
                    <p:embed/>
                    <p:pic>
                      <p:nvPicPr>
                        <p:cNvPr id="30728" name="Object 3">
                          <a:extLst>
                            <a:ext uri="{FF2B5EF4-FFF2-40B4-BE49-F238E27FC236}">
                              <a16:creationId xmlns:a16="http://schemas.microsoft.com/office/drawing/2014/main" id="{47B5387F-8B5D-ED40-A36A-B351375A17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6324600"/>
                          <a:ext cx="133191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30724" name="Text Box 3">
            <a:extLst>
              <a:ext uri="{FF2B5EF4-FFF2-40B4-BE49-F238E27FC236}">
                <a16:creationId xmlns:a16="http://schemas.microsoft.com/office/drawing/2014/main" id="{A5BA36BA-68B1-D34E-A581-227408A43DFB}"/>
              </a:ext>
            </a:extLst>
          </p:cNvPr>
          <p:cNvSpPr txBox="1">
            <a:spLocks noChangeArrowheads="1"/>
          </p:cNvSpPr>
          <p:nvPr/>
        </p:nvSpPr>
        <p:spPr bwMode="auto">
          <a:xfrm>
            <a:off x="1676400" y="228600"/>
            <a:ext cx="58626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u="sng"/>
              <a:t>A Mathematical Theory of Communication</a:t>
            </a:r>
            <a:endParaRPr lang="en-US" altLang="en-US" sz="2000" u="sng"/>
          </a:p>
          <a:p>
            <a:pPr algn="ctr"/>
            <a:r>
              <a:rPr lang="en-US" altLang="en-US"/>
              <a:t>Claude Shannon</a:t>
            </a:r>
            <a:r>
              <a:rPr lang="en-US" altLang="en-US" sz="2000"/>
              <a:t> </a:t>
            </a:r>
            <a:r>
              <a:rPr lang="en-US" altLang="en-US" sz="1600"/>
              <a:t>(1948)</a:t>
            </a:r>
          </a:p>
        </p:txBody>
      </p:sp>
      <p:sp>
        <p:nvSpPr>
          <p:cNvPr id="30725" name="TextBox 3">
            <a:extLst>
              <a:ext uri="{FF2B5EF4-FFF2-40B4-BE49-F238E27FC236}">
                <a16:creationId xmlns:a16="http://schemas.microsoft.com/office/drawing/2014/main" id="{D4529EBD-8C13-3A40-B2FA-A18AAFF65C61}"/>
              </a:ext>
            </a:extLst>
          </p:cNvPr>
          <p:cNvSpPr txBox="1">
            <a:spLocks noChangeArrowheads="1"/>
          </p:cNvSpPr>
          <p:nvPr/>
        </p:nvSpPr>
        <p:spPr bwMode="auto">
          <a:xfrm>
            <a:off x="3048000" y="1066800"/>
            <a:ext cx="2733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What is information?</a:t>
            </a:r>
          </a:p>
        </p:txBody>
      </p:sp>
    </p:spTree>
    <p:extLst>
      <p:ext uri="{BB962C8B-B14F-4D97-AF65-F5344CB8AC3E}">
        <p14:creationId xmlns:p14="http://schemas.microsoft.com/office/powerpoint/2010/main" val="28031917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TextBox 1">
            <a:extLst>
              <a:ext uri="{FF2B5EF4-FFF2-40B4-BE49-F238E27FC236}">
                <a16:creationId xmlns:a16="http://schemas.microsoft.com/office/drawing/2014/main" id="{128814FC-1142-AA42-9B26-BF0C3E98948C}"/>
              </a:ext>
            </a:extLst>
          </p:cNvPr>
          <p:cNvSpPr txBox="1">
            <a:spLocks noChangeArrowheads="1"/>
          </p:cNvSpPr>
          <p:nvPr/>
        </p:nvSpPr>
        <p:spPr bwMode="auto">
          <a:xfrm>
            <a:off x="2041525" y="147638"/>
            <a:ext cx="5076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u="sng"/>
              <a:t>Information is a reduction in entropy</a:t>
            </a:r>
          </a:p>
        </p:txBody>
      </p:sp>
      <p:pic>
        <p:nvPicPr>
          <p:cNvPr id="32770" name="Picture 3">
            <a:extLst>
              <a:ext uri="{FF2B5EF4-FFF2-40B4-BE49-F238E27FC236}">
                <a16:creationId xmlns:a16="http://schemas.microsoft.com/office/drawing/2014/main" id="{DEF6E7FA-2EC2-B144-A575-7717DF86B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246" b="14915"/>
          <a:stretch>
            <a:fillRect/>
          </a:stretch>
        </p:blipFill>
        <p:spPr bwMode="auto">
          <a:xfrm>
            <a:off x="1824038" y="1187450"/>
            <a:ext cx="213360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4">
            <a:extLst>
              <a:ext uri="{FF2B5EF4-FFF2-40B4-BE49-F238E27FC236}">
                <a16:creationId xmlns:a16="http://schemas.microsoft.com/office/drawing/2014/main" id="{C9712740-13D8-5A4F-95BB-C53181E1F2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1355"/>
          <a:stretch>
            <a:fillRect/>
          </a:stretch>
        </p:blipFill>
        <p:spPr bwMode="auto">
          <a:xfrm>
            <a:off x="838200" y="1222375"/>
            <a:ext cx="123031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5">
            <a:extLst>
              <a:ext uri="{FF2B5EF4-FFF2-40B4-BE49-F238E27FC236}">
                <a16:creationId xmlns:a16="http://schemas.microsoft.com/office/drawing/2014/main" id="{6F5EF3E5-6FFC-8044-B006-E0E8537E13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3840"/>
          <a:stretch>
            <a:fillRect/>
          </a:stretch>
        </p:blipFill>
        <p:spPr bwMode="auto">
          <a:xfrm>
            <a:off x="1824038" y="2843213"/>
            <a:ext cx="2209800"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73" name="Object 2">
            <a:extLst>
              <a:ext uri="{FF2B5EF4-FFF2-40B4-BE49-F238E27FC236}">
                <a16:creationId xmlns:a16="http://schemas.microsoft.com/office/drawing/2014/main" id="{F916FB78-9572-B242-8098-B8F3C84BDBA1}"/>
              </a:ext>
            </a:extLst>
          </p:cNvPr>
          <p:cNvGraphicFramePr>
            <a:graphicFrameLocks noChangeAspect="1"/>
          </p:cNvGraphicFramePr>
          <p:nvPr/>
        </p:nvGraphicFramePr>
        <p:xfrm>
          <a:off x="1141413" y="923925"/>
          <a:ext cx="609600" cy="377825"/>
        </p:xfrm>
        <a:graphic>
          <a:graphicData uri="http://schemas.openxmlformats.org/presentationml/2006/ole">
            <mc:AlternateContent xmlns:mc="http://schemas.openxmlformats.org/markup-compatibility/2006">
              <mc:Choice xmlns:v="urn:schemas-microsoft-com:vml" Requires="v">
                <p:oleObj spid="_x0000_s105817" name="Equation" r:id="rId7" imgW="368300" imgH="228600" progId="Equation.DSMT4">
                  <p:embed/>
                </p:oleObj>
              </mc:Choice>
              <mc:Fallback>
                <p:oleObj name="Equation" r:id="rId7" imgW="368300" imgH="228600" progId="Equation.DSMT4">
                  <p:embed/>
                  <p:pic>
                    <p:nvPicPr>
                      <p:cNvPr id="32773" name="Object 2">
                        <a:extLst>
                          <a:ext uri="{FF2B5EF4-FFF2-40B4-BE49-F238E27FC236}">
                            <a16:creationId xmlns:a16="http://schemas.microsoft.com/office/drawing/2014/main" id="{F916FB78-9572-B242-8098-B8F3C84BDB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1413" y="923925"/>
                        <a:ext cx="6096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2774" name="Object 3">
            <a:extLst>
              <a:ext uri="{FF2B5EF4-FFF2-40B4-BE49-F238E27FC236}">
                <a16:creationId xmlns:a16="http://schemas.microsoft.com/office/drawing/2014/main" id="{6B4F464B-06D0-9844-ACE9-58109055C3A0}"/>
              </a:ext>
            </a:extLst>
          </p:cNvPr>
          <p:cNvGraphicFramePr>
            <a:graphicFrameLocks noChangeAspect="1"/>
          </p:cNvGraphicFramePr>
          <p:nvPr/>
        </p:nvGraphicFramePr>
        <p:xfrm>
          <a:off x="1358900" y="3079750"/>
          <a:ext cx="568325" cy="377825"/>
        </p:xfrm>
        <a:graphic>
          <a:graphicData uri="http://schemas.openxmlformats.org/presentationml/2006/ole">
            <mc:AlternateContent xmlns:mc="http://schemas.openxmlformats.org/markup-compatibility/2006">
              <mc:Choice xmlns:v="urn:schemas-microsoft-com:vml" Requires="v">
                <p:oleObj spid="_x0000_s105818" name="Equation" r:id="rId9" imgW="342900" imgH="228600" progId="Equation.DSMT4">
                  <p:embed/>
                </p:oleObj>
              </mc:Choice>
              <mc:Fallback>
                <p:oleObj name="Equation" r:id="rId9" imgW="342900" imgH="228600" progId="Equation.DSMT4">
                  <p:embed/>
                  <p:pic>
                    <p:nvPicPr>
                      <p:cNvPr id="32774" name="Object 3">
                        <a:extLst>
                          <a:ext uri="{FF2B5EF4-FFF2-40B4-BE49-F238E27FC236}">
                            <a16:creationId xmlns:a16="http://schemas.microsoft.com/office/drawing/2014/main" id="{6B4F464B-06D0-9844-ACE9-58109055C3A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8900" y="3079750"/>
                        <a:ext cx="568325"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2775" name="Object 4">
            <a:extLst>
              <a:ext uri="{FF2B5EF4-FFF2-40B4-BE49-F238E27FC236}">
                <a16:creationId xmlns:a16="http://schemas.microsoft.com/office/drawing/2014/main" id="{2F62D655-F7EA-E447-BFF1-2D0DE2C9E418}"/>
              </a:ext>
            </a:extLst>
          </p:cNvPr>
          <p:cNvGraphicFramePr>
            <a:graphicFrameLocks noChangeAspect="1"/>
          </p:cNvGraphicFramePr>
          <p:nvPr/>
        </p:nvGraphicFramePr>
        <p:xfrm>
          <a:off x="2344738" y="923925"/>
          <a:ext cx="819150" cy="377825"/>
        </p:xfrm>
        <a:graphic>
          <a:graphicData uri="http://schemas.openxmlformats.org/presentationml/2006/ole">
            <mc:AlternateContent xmlns:mc="http://schemas.openxmlformats.org/markup-compatibility/2006">
              <mc:Choice xmlns:v="urn:schemas-microsoft-com:vml" Requires="v">
                <p:oleObj spid="_x0000_s105819" name="Equation" r:id="rId11" imgW="495300" imgH="228600" progId="Equation.DSMT4">
                  <p:embed/>
                </p:oleObj>
              </mc:Choice>
              <mc:Fallback>
                <p:oleObj name="Equation" r:id="rId11" imgW="495300" imgH="228600" progId="Equation.DSMT4">
                  <p:embed/>
                  <p:pic>
                    <p:nvPicPr>
                      <p:cNvPr id="32775" name="Object 4">
                        <a:extLst>
                          <a:ext uri="{FF2B5EF4-FFF2-40B4-BE49-F238E27FC236}">
                            <a16:creationId xmlns:a16="http://schemas.microsoft.com/office/drawing/2014/main" id="{2F62D655-F7EA-E447-BFF1-2D0DE2C9E4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4738" y="923925"/>
                        <a:ext cx="81915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5005" name="Object 5">
            <a:extLst>
              <a:ext uri="{FF2B5EF4-FFF2-40B4-BE49-F238E27FC236}">
                <a16:creationId xmlns:a16="http://schemas.microsoft.com/office/drawing/2014/main" id="{687BDF25-125D-B04E-9DE7-C203F2ECE150}"/>
              </a:ext>
            </a:extLst>
          </p:cNvPr>
          <p:cNvGraphicFramePr>
            <a:graphicFrameLocks noChangeAspect="1"/>
          </p:cNvGraphicFramePr>
          <p:nvPr/>
        </p:nvGraphicFramePr>
        <p:xfrm>
          <a:off x="6553200" y="6019800"/>
          <a:ext cx="2051050" cy="439738"/>
        </p:xfrm>
        <a:graphic>
          <a:graphicData uri="http://schemas.openxmlformats.org/presentationml/2006/ole">
            <mc:AlternateContent xmlns:mc="http://schemas.openxmlformats.org/markup-compatibility/2006">
              <mc:Choice xmlns:v="urn:schemas-microsoft-com:vml" Requires="v">
                <p:oleObj spid="_x0000_s105820" name="Equation" r:id="rId13" imgW="1066800" imgH="228600" progId="Equation.DSMT4">
                  <p:embed/>
                </p:oleObj>
              </mc:Choice>
              <mc:Fallback>
                <p:oleObj name="Equation" r:id="rId13" imgW="1066800" imgH="228600" progId="Equation.DSMT4">
                  <p:embed/>
                  <p:pic>
                    <p:nvPicPr>
                      <p:cNvPr id="85005" name="Object 5">
                        <a:extLst>
                          <a:ext uri="{FF2B5EF4-FFF2-40B4-BE49-F238E27FC236}">
                            <a16:creationId xmlns:a16="http://schemas.microsoft.com/office/drawing/2014/main" id="{687BDF25-125D-B04E-9DE7-C203F2ECE1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3200" y="6019800"/>
                        <a:ext cx="205105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777" name="TextBox 40">
            <a:extLst>
              <a:ext uri="{FF2B5EF4-FFF2-40B4-BE49-F238E27FC236}">
                <a16:creationId xmlns:a16="http://schemas.microsoft.com/office/drawing/2014/main" id="{E8DF1A07-7C1B-2246-9D78-9AC89FA85954}"/>
              </a:ext>
            </a:extLst>
          </p:cNvPr>
          <p:cNvSpPr txBox="1">
            <a:spLocks noChangeArrowheads="1"/>
          </p:cNvSpPr>
          <p:nvPr/>
        </p:nvSpPr>
        <p:spPr bwMode="auto">
          <a:xfrm>
            <a:off x="9477375" y="4905375"/>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2000"/>
          </a:p>
        </p:txBody>
      </p:sp>
      <p:grpSp>
        <p:nvGrpSpPr>
          <p:cNvPr id="3" name="Group 55">
            <a:extLst>
              <a:ext uri="{FF2B5EF4-FFF2-40B4-BE49-F238E27FC236}">
                <a16:creationId xmlns:a16="http://schemas.microsoft.com/office/drawing/2014/main" id="{E9547B22-7FF8-494C-A882-7E9D093E95C4}"/>
              </a:ext>
            </a:extLst>
          </p:cNvPr>
          <p:cNvGrpSpPr>
            <a:grpSpLocks/>
          </p:cNvGrpSpPr>
          <p:nvPr/>
        </p:nvGrpSpPr>
        <p:grpSpPr bwMode="auto">
          <a:xfrm>
            <a:off x="809625" y="4508500"/>
            <a:ext cx="7239000" cy="1930400"/>
            <a:chOff x="809625" y="4508500"/>
            <a:chExt cx="7239000" cy="1930400"/>
          </a:xfrm>
        </p:grpSpPr>
        <p:sp>
          <p:nvSpPr>
            <p:cNvPr id="32792" name="Text Box 28">
              <a:extLst>
                <a:ext uri="{FF2B5EF4-FFF2-40B4-BE49-F238E27FC236}">
                  <a16:creationId xmlns:a16="http://schemas.microsoft.com/office/drawing/2014/main" id="{3AA1A849-328C-E448-ABF4-8978201EDD3A}"/>
                </a:ext>
              </a:extLst>
            </p:cNvPr>
            <p:cNvSpPr txBox="1">
              <a:spLocks noChangeArrowheads="1"/>
            </p:cNvSpPr>
            <p:nvPr/>
          </p:nvSpPr>
          <p:spPr bwMode="auto">
            <a:xfrm>
              <a:off x="809625" y="4508500"/>
              <a:ext cx="7239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u="sng"/>
                <a:t>Mutual information</a:t>
              </a:r>
            </a:p>
            <a:p>
              <a:r>
                <a:rPr lang="en-US" altLang="en-US"/>
                <a:t>	</a:t>
              </a:r>
              <a:r>
                <a:rPr lang="en-US" altLang="en-US" sz="1800"/>
                <a:t>A measure, in bits, of how much information is conveyed by one random variable about another random variable. It is equal to the entropy minus the conditional entropy.</a:t>
              </a:r>
              <a:endParaRPr lang="en-US" altLang="en-US" sz="1800" u="sng"/>
            </a:p>
          </p:txBody>
        </p:sp>
        <p:graphicFrame>
          <p:nvGraphicFramePr>
            <p:cNvPr id="32793" name="Object 6">
              <a:extLst>
                <a:ext uri="{FF2B5EF4-FFF2-40B4-BE49-F238E27FC236}">
                  <a16:creationId xmlns:a16="http://schemas.microsoft.com/office/drawing/2014/main" id="{6F552034-A952-1B4B-AD40-846A6FA9DBEB}"/>
                </a:ext>
              </a:extLst>
            </p:cNvPr>
            <p:cNvGraphicFramePr>
              <a:graphicFrameLocks noChangeAspect="1"/>
            </p:cNvGraphicFramePr>
            <p:nvPr/>
          </p:nvGraphicFramePr>
          <p:xfrm>
            <a:off x="2362200" y="6019800"/>
            <a:ext cx="2980267" cy="419100"/>
          </p:xfrm>
          <a:graphic>
            <a:graphicData uri="http://schemas.openxmlformats.org/presentationml/2006/ole">
              <mc:AlternateContent xmlns:mc="http://schemas.openxmlformats.org/markup-compatibility/2006">
                <mc:Choice xmlns:v="urn:schemas-microsoft-com:vml" Requires="v">
                  <p:oleObj spid="_x0000_s105821" name="Equation" r:id="rId15" imgW="1625600" imgH="228600" progId="Equation.DSMT4">
                    <p:embed/>
                  </p:oleObj>
                </mc:Choice>
                <mc:Fallback>
                  <p:oleObj name="Equation" r:id="rId15" imgW="1625600" imgH="228600" progId="Equation.DSMT4">
                    <p:embed/>
                    <p:pic>
                      <p:nvPicPr>
                        <p:cNvPr id="32793" name="Object 6">
                          <a:extLst>
                            <a:ext uri="{FF2B5EF4-FFF2-40B4-BE49-F238E27FC236}">
                              <a16:creationId xmlns:a16="http://schemas.microsoft.com/office/drawing/2014/main" id="{6F552034-A952-1B4B-AD40-846A6FA9DBE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62200" y="6019800"/>
                          <a:ext cx="2980267"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grpSp>
        <p:nvGrpSpPr>
          <p:cNvPr id="4" name="Group 54">
            <a:extLst>
              <a:ext uri="{FF2B5EF4-FFF2-40B4-BE49-F238E27FC236}">
                <a16:creationId xmlns:a16="http://schemas.microsoft.com/office/drawing/2014/main" id="{57C8D0AB-F531-6343-B12E-14D073F16719}"/>
              </a:ext>
            </a:extLst>
          </p:cNvPr>
          <p:cNvGrpSpPr>
            <a:grpSpLocks/>
          </p:cNvGrpSpPr>
          <p:nvPr/>
        </p:nvGrpSpPr>
        <p:grpSpPr bwMode="auto">
          <a:xfrm>
            <a:off x="4495800" y="3810000"/>
            <a:ext cx="4173538" cy="1016000"/>
            <a:chOff x="4495800" y="3810000"/>
            <a:chExt cx="4172857" cy="1016000"/>
          </a:xfrm>
        </p:grpSpPr>
        <p:sp>
          <p:nvSpPr>
            <p:cNvPr id="32790" name="TextBox 29">
              <a:extLst>
                <a:ext uri="{FF2B5EF4-FFF2-40B4-BE49-F238E27FC236}">
                  <a16:creationId xmlns:a16="http://schemas.microsoft.com/office/drawing/2014/main" id="{1579BEB5-E943-0446-AB43-90CB148BFF77}"/>
                </a:ext>
              </a:extLst>
            </p:cNvPr>
            <p:cNvSpPr txBox="1">
              <a:spLocks noChangeArrowheads="1"/>
            </p:cNvSpPr>
            <p:nvPr/>
          </p:nvSpPr>
          <p:spPr bwMode="auto">
            <a:xfrm>
              <a:off x="5334000" y="3810000"/>
              <a:ext cx="23946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Conditional entropy</a:t>
              </a:r>
            </a:p>
          </p:txBody>
        </p:sp>
        <p:graphicFrame>
          <p:nvGraphicFramePr>
            <p:cNvPr id="32791" name="Object 7">
              <a:extLst>
                <a:ext uri="{FF2B5EF4-FFF2-40B4-BE49-F238E27FC236}">
                  <a16:creationId xmlns:a16="http://schemas.microsoft.com/office/drawing/2014/main" id="{54E8493C-27EB-364F-9F9C-7B8FEEF69D73}"/>
                </a:ext>
              </a:extLst>
            </p:cNvPr>
            <p:cNvGraphicFramePr>
              <a:graphicFrameLocks noChangeAspect="1"/>
            </p:cNvGraphicFramePr>
            <p:nvPr/>
          </p:nvGraphicFramePr>
          <p:xfrm>
            <a:off x="4495800" y="4191000"/>
            <a:ext cx="4172857" cy="635000"/>
          </p:xfrm>
          <a:graphic>
            <a:graphicData uri="http://schemas.openxmlformats.org/presentationml/2006/ole">
              <mc:AlternateContent xmlns:mc="http://schemas.openxmlformats.org/markup-compatibility/2006">
                <mc:Choice xmlns:v="urn:schemas-microsoft-com:vml" Requires="v">
                  <p:oleObj spid="_x0000_s105822" name="Equation" r:id="rId17" imgW="2336800" imgH="355600" progId="Equation.DSMT4">
                    <p:embed/>
                  </p:oleObj>
                </mc:Choice>
                <mc:Fallback>
                  <p:oleObj name="Equation" r:id="rId17" imgW="2336800" imgH="355600" progId="Equation.DSMT4">
                    <p:embed/>
                    <p:pic>
                      <p:nvPicPr>
                        <p:cNvPr id="32791" name="Object 7">
                          <a:extLst>
                            <a:ext uri="{FF2B5EF4-FFF2-40B4-BE49-F238E27FC236}">
                              <a16:creationId xmlns:a16="http://schemas.microsoft.com/office/drawing/2014/main" id="{54E8493C-27EB-364F-9F9C-7B8FEEF69D7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95800" y="4191000"/>
                          <a:ext cx="4172857"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grpSp>
        <p:nvGrpSpPr>
          <p:cNvPr id="11" name="Group 53">
            <a:extLst>
              <a:ext uri="{FF2B5EF4-FFF2-40B4-BE49-F238E27FC236}">
                <a16:creationId xmlns:a16="http://schemas.microsoft.com/office/drawing/2014/main" id="{CC6055C3-4B08-5B4F-AB7B-D19F37AC91D3}"/>
              </a:ext>
            </a:extLst>
          </p:cNvPr>
          <p:cNvGrpSpPr>
            <a:grpSpLocks/>
          </p:cNvGrpSpPr>
          <p:nvPr/>
        </p:nvGrpSpPr>
        <p:grpSpPr bwMode="auto">
          <a:xfrm>
            <a:off x="4267200" y="615950"/>
            <a:ext cx="3536950" cy="3286125"/>
            <a:chOff x="4267200" y="615950"/>
            <a:chExt cx="3536765" cy="3286125"/>
          </a:xfrm>
        </p:grpSpPr>
        <p:grpSp>
          <p:nvGrpSpPr>
            <p:cNvPr id="32781" name="Group 37">
              <a:extLst>
                <a:ext uri="{FF2B5EF4-FFF2-40B4-BE49-F238E27FC236}">
                  <a16:creationId xmlns:a16="http://schemas.microsoft.com/office/drawing/2014/main" id="{2E6C2930-0E5B-E147-9784-6D0865387F4E}"/>
                </a:ext>
              </a:extLst>
            </p:cNvPr>
            <p:cNvGrpSpPr>
              <a:grpSpLocks/>
            </p:cNvGrpSpPr>
            <p:nvPr/>
          </p:nvGrpSpPr>
          <p:grpSpPr bwMode="auto">
            <a:xfrm>
              <a:off x="5024438" y="615950"/>
              <a:ext cx="2779527" cy="2649954"/>
              <a:chOff x="5181600" y="822325"/>
              <a:chExt cx="2779527" cy="2649954"/>
            </a:xfrm>
          </p:grpSpPr>
          <p:pic>
            <p:nvPicPr>
              <p:cNvPr id="32785" name="Picture 14">
                <a:extLst>
                  <a:ext uri="{FF2B5EF4-FFF2-40B4-BE49-F238E27FC236}">
                    <a16:creationId xmlns:a16="http://schemas.microsoft.com/office/drawing/2014/main" id="{0048BD0E-099E-FD4D-BBF0-51F1FDE96CDA}"/>
                  </a:ext>
                </a:extLst>
              </p:cNvPr>
              <p:cNvPicPr>
                <a:picLocks noChangeAspect="1"/>
              </p:cNvPicPr>
              <p:nvPr/>
            </p:nvPicPr>
            <p:blipFill>
              <a:blip r:embed="rId19">
                <a:extLst>
                  <a:ext uri="{28A0092B-C50C-407E-A947-70E740481C1C}">
                    <a14:useLocalDpi xmlns:a14="http://schemas.microsoft.com/office/drawing/2010/main" val="0"/>
                  </a:ext>
                </a:extLst>
              </a:blip>
              <a:srcRect l="16338" b="15205"/>
              <a:stretch>
                <a:fillRect/>
              </a:stretch>
            </p:blipFill>
            <p:spPr bwMode="auto">
              <a:xfrm>
                <a:off x="5638800" y="1393825"/>
                <a:ext cx="21463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TextBox 16">
                <a:extLst>
                  <a:ext uri="{FF2B5EF4-FFF2-40B4-BE49-F238E27FC236}">
                    <a16:creationId xmlns:a16="http://schemas.microsoft.com/office/drawing/2014/main" id="{A9AF1CAA-83A6-A648-817A-F7A06A2105E7}"/>
                  </a:ext>
                </a:extLst>
              </p:cNvPr>
              <p:cNvSpPr txBox="1">
                <a:spLocks noChangeArrowheads="1"/>
              </p:cNvSpPr>
              <p:nvPr/>
            </p:nvSpPr>
            <p:spPr bwMode="auto">
              <a:xfrm>
                <a:off x="5181600" y="822325"/>
                <a:ext cx="27795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Conditional distribution</a:t>
                </a:r>
              </a:p>
            </p:txBody>
          </p:sp>
          <p:cxnSp>
            <p:nvCxnSpPr>
              <p:cNvPr id="32787" name="Straight Connector 22">
                <a:extLst>
                  <a:ext uri="{FF2B5EF4-FFF2-40B4-BE49-F238E27FC236}">
                    <a16:creationId xmlns:a16="http://schemas.microsoft.com/office/drawing/2014/main" id="{0990FA5E-F92F-1043-AA6F-28821A146F9F}"/>
                  </a:ext>
                </a:extLst>
              </p:cNvPr>
              <p:cNvCxnSpPr>
                <a:cxnSpLocks noChangeShapeType="1"/>
              </p:cNvCxnSpPr>
              <p:nvPr/>
            </p:nvCxnSpPr>
            <p:spPr bwMode="auto">
              <a:xfrm rot="10800000" flipV="1">
                <a:off x="5791200" y="2317750"/>
                <a:ext cx="1676400" cy="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sp>
            <p:nvSpPr>
              <p:cNvPr id="32788" name="TextBox 23">
                <a:extLst>
                  <a:ext uri="{FF2B5EF4-FFF2-40B4-BE49-F238E27FC236}">
                    <a16:creationId xmlns:a16="http://schemas.microsoft.com/office/drawing/2014/main" id="{B3DA4CFF-0B26-F644-A999-F64029BE2133}"/>
                  </a:ext>
                </a:extLst>
              </p:cNvPr>
              <p:cNvSpPr txBox="1">
                <a:spLocks noChangeArrowheads="1"/>
              </p:cNvSpPr>
              <p:nvPr/>
            </p:nvSpPr>
            <p:spPr bwMode="auto">
              <a:xfrm>
                <a:off x="6019800" y="1622425"/>
                <a:ext cx="6145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FF0000"/>
                    </a:solidFill>
                  </a:rPr>
                  <a:t>R=0</a:t>
                </a:r>
              </a:p>
            </p:txBody>
          </p:sp>
          <p:sp>
            <p:nvSpPr>
              <p:cNvPr id="32789" name="TextBox 25">
                <a:extLst>
                  <a:ext uri="{FF2B5EF4-FFF2-40B4-BE49-F238E27FC236}">
                    <a16:creationId xmlns:a16="http://schemas.microsoft.com/office/drawing/2014/main" id="{85CADCBC-4EE0-C04B-9620-2702D5F75D1E}"/>
                  </a:ext>
                </a:extLst>
              </p:cNvPr>
              <p:cNvSpPr txBox="1">
                <a:spLocks noChangeArrowheads="1"/>
              </p:cNvSpPr>
              <p:nvPr/>
            </p:nvSpPr>
            <p:spPr bwMode="auto">
              <a:xfrm>
                <a:off x="7327900" y="3133725"/>
                <a:ext cx="228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600"/>
              </a:p>
            </p:txBody>
          </p:sp>
        </p:grpSp>
        <p:graphicFrame>
          <p:nvGraphicFramePr>
            <p:cNvPr id="32782" name="Object 8">
              <a:extLst>
                <a:ext uri="{FF2B5EF4-FFF2-40B4-BE49-F238E27FC236}">
                  <a16:creationId xmlns:a16="http://schemas.microsoft.com/office/drawing/2014/main" id="{E29DFCBE-63C9-FA41-81FC-67EE35B956D3}"/>
                </a:ext>
              </a:extLst>
            </p:cNvPr>
            <p:cNvGraphicFramePr>
              <a:graphicFrameLocks noChangeAspect="1"/>
            </p:cNvGraphicFramePr>
            <p:nvPr/>
          </p:nvGraphicFramePr>
          <p:xfrm>
            <a:off x="5224463" y="949165"/>
            <a:ext cx="2498725" cy="374809"/>
          </p:xfrm>
          <a:graphic>
            <a:graphicData uri="http://schemas.openxmlformats.org/presentationml/2006/ole">
              <mc:AlternateContent xmlns:mc="http://schemas.openxmlformats.org/markup-compatibility/2006">
                <mc:Choice xmlns:v="urn:schemas-microsoft-com:vml" Requires="v">
                  <p:oleObj spid="_x0000_s105823" name="Equation" r:id="rId20" imgW="1524000" imgH="228600" progId="Equation.DSMT4">
                    <p:embed/>
                  </p:oleObj>
                </mc:Choice>
                <mc:Fallback>
                  <p:oleObj name="Equation" r:id="rId20" imgW="1524000" imgH="228600" progId="Equation.DSMT4">
                    <p:embed/>
                    <p:pic>
                      <p:nvPicPr>
                        <p:cNvPr id="32782" name="Object 8">
                          <a:extLst>
                            <a:ext uri="{FF2B5EF4-FFF2-40B4-BE49-F238E27FC236}">
                              <a16:creationId xmlns:a16="http://schemas.microsoft.com/office/drawing/2014/main" id="{E29DFCBE-63C9-FA41-81FC-67EE35B956D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24463" y="949165"/>
                          <a:ext cx="2498725" cy="374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32783" name="Picture 51">
              <a:extLst>
                <a:ext uri="{FF2B5EF4-FFF2-40B4-BE49-F238E27FC236}">
                  <a16:creationId xmlns:a16="http://schemas.microsoft.com/office/drawing/2014/main" id="{0B5D4EE7-81FB-E047-B7F3-9599BCB8DDB3}"/>
                </a:ext>
              </a:extLst>
            </p:cNvPr>
            <p:cNvPicPr>
              <a:picLocks noChangeAspect="1"/>
            </p:cNvPicPr>
            <p:nvPr/>
          </p:nvPicPr>
          <p:blipFill>
            <a:blip r:embed="rId22">
              <a:extLst>
                <a:ext uri="{28A0092B-C50C-407E-A947-70E740481C1C}">
                  <a14:useLocalDpi xmlns:a14="http://schemas.microsoft.com/office/drawing/2010/main" val="0"/>
                </a:ext>
              </a:extLst>
            </a:blip>
            <a:srcRect t="12202"/>
            <a:stretch>
              <a:fillRect/>
            </a:stretch>
          </p:blipFill>
          <p:spPr bwMode="auto">
            <a:xfrm>
              <a:off x="5181600" y="3079750"/>
              <a:ext cx="253551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84" name="Object 9">
              <a:extLst>
                <a:ext uri="{FF2B5EF4-FFF2-40B4-BE49-F238E27FC236}">
                  <a16:creationId xmlns:a16="http://schemas.microsoft.com/office/drawing/2014/main" id="{107AD362-A385-B74B-9C23-6524A9DC5836}"/>
                </a:ext>
              </a:extLst>
            </p:cNvPr>
            <p:cNvGraphicFramePr>
              <a:graphicFrameLocks noChangeAspect="1"/>
            </p:cNvGraphicFramePr>
            <p:nvPr/>
          </p:nvGraphicFramePr>
          <p:xfrm>
            <a:off x="4267200" y="3124200"/>
            <a:ext cx="1296988" cy="409575"/>
          </p:xfrm>
          <a:graphic>
            <a:graphicData uri="http://schemas.openxmlformats.org/presentationml/2006/ole">
              <mc:AlternateContent xmlns:mc="http://schemas.openxmlformats.org/markup-compatibility/2006">
                <mc:Choice xmlns:v="urn:schemas-microsoft-com:vml" Requires="v">
                  <p:oleObj spid="_x0000_s105824" name="Equation" r:id="rId23" imgW="723900" imgH="228600" progId="Equation.DSMT4">
                    <p:embed/>
                  </p:oleObj>
                </mc:Choice>
                <mc:Fallback>
                  <p:oleObj name="Equation" r:id="rId23" imgW="723900" imgH="228600" progId="Equation.DSMT4">
                    <p:embed/>
                    <p:pic>
                      <p:nvPicPr>
                        <p:cNvPr id="32784" name="Object 9">
                          <a:extLst>
                            <a:ext uri="{FF2B5EF4-FFF2-40B4-BE49-F238E27FC236}">
                              <a16:creationId xmlns:a16="http://schemas.microsoft.com/office/drawing/2014/main" id="{107AD362-A385-B74B-9C23-6524A9DC583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67200" y="3124200"/>
                          <a:ext cx="129698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38323246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50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17" name="Picture 3">
            <a:extLst>
              <a:ext uri="{FF2B5EF4-FFF2-40B4-BE49-F238E27FC236}">
                <a16:creationId xmlns:a16="http://schemas.microsoft.com/office/drawing/2014/main" id="{5CDDEBE8-6EB4-0F4D-8C27-3A7990FAF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246" b="14915"/>
          <a:stretch>
            <a:fillRect/>
          </a:stretch>
        </p:blipFill>
        <p:spPr bwMode="auto">
          <a:xfrm>
            <a:off x="1905000" y="1825625"/>
            <a:ext cx="213360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8" name="Picture 4">
            <a:extLst>
              <a:ext uri="{FF2B5EF4-FFF2-40B4-BE49-F238E27FC236}">
                <a16:creationId xmlns:a16="http://schemas.microsoft.com/office/drawing/2014/main" id="{54997110-DE9F-0647-B9DE-26EB2A981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1355"/>
          <a:stretch>
            <a:fillRect/>
          </a:stretch>
        </p:blipFill>
        <p:spPr bwMode="auto">
          <a:xfrm>
            <a:off x="842963" y="1860550"/>
            <a:ext cx="1230312"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5">
            <a:extLst>
              <a:ext uri="{FF2B5EF4-FFF2-40B4-BE49-F238E27FC236}">
                <a16:creationId xmlns:a16="http://schemas.microsoft.com/office/drawing/2014/main" id="{828C61C1-5D73-854F-9F94-2E3BC20ACA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3840"/>
          <a:stretch>
            <a:fillRect/>
          </a:stretch>
        </p:blipFill>
        <p:spPr bwMode="auto">
          <a:xfrm>
            <a:off x="1828800" y="3481388"/>
            <a:ext cx="2209800"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746" name="Object 2">
            <a:extLst>
              <a:ext uri="{FF2B5EF4-FFF2-40B4-BE49-F238E27FC236}">
                <a16:creationId xmlns:a16="http://schemas.microsoft.com/office/drawing/2014/main" id="{DF00236A-5E4E-F54B-953E-B6E35DF22416}"/>
              </a:ext>
            </a:extLst>
          </p:cNvPr>
          <p:cNvGraphicFramePr>
            <a:graphicFrameLocks noChangeAspect="1"/>
          </p:cNvGraphicFramePr>
          <p:nvPr/>
        </p:nvGraphicFramePr>
        <p:xfrm>
          <a:off x="1524000" y="5029200"/>
          <a:ext cx="5230813" cy="1069975"/>
        </p:xfrm>
        <a:graphic>
          <a:graphicData uri="http://schemas.openxmlformats.org/presentationml/2006/ole">
            <mc:AlternateContent xmlns:mc="http://schemas.openxmlformats.org/markup-compatibility/2006">
              <mc:Choice xmlns:v="urn:schemas-microsoft-com:vml" Requires="v">
                <p:oleObj spid="_x0000_s107693" name="Equation" r:id="rId7" imgW="2730500" imgH="558800" progId="Equation.DSMT4">
                  <p:embed/>
                </p:oleObj>
              </mc:Choice>
              <mc:Fallback>
                <p:oleObj name="Equation" r:id="rId7" imgW="2730500" imgH="558800" progId="Equation.DSMT4">
                  <p:embed/>
                  <p:pic>
                    <p:nvPicPr>
                      <p:cNvPr id="31746" name="Object 2">
                        <a:extLst>
                          <a:ext uri="{FF2B5EF4-FFF2-40B4-BE49-F238E27FC236}">
                            <a16:creationId xmlns:a16="http://schemas.microsoft.com/office/drawing/2014/main" id="{DF00236A-5E4E-F54B-953E-B6E35DF224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5029200"/>
                        <a:ext cx="5230813"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4821" name="Object 3">
            <a:extLst>
              <a:ext uri="{FF2B5EF4-FFF2-40B4-BE49-F238E27FC236}">
                <a16:creationId xmlns:a16="http://schemas.microsoft.com/office/drawing/2014/main" id="{30A26885-A97D-F441-9AEE-7AFBDA75CCC6}"/>
              </a:ext>
            </a:extLst>
          </p:cNvPr>
          <p:cNvGraphicFramePr>
            <a:graphicFrameLocks noChangeAspect="1"/>
          </p:cNvGraphicFramePr>
          <p:nvPr/>
        </p:nvGraphicFramePr>
        <p:xfrm>
          <a:off x="1146175" y="1562100"/>
          <a:ext cx="609600" cy="377825"/>
        </p:xfrm>
        <a:graphic>
          <a:graphicData uri="http://schemas.openxmlformats.org/presentationml/2006/ole">
            <mc:AlternateContent xmlns:mc="http://schemas.openxmlformats.org/markup-compatibility/2006">
              <mc:Choice xmlns:v="urn:schemas-microsoft-com:vml" Requires="v">
                <p:oleObj spid="_x0000_s107694" name="Equation" r:id="rId9" imgW="368300" imgH="228600" progId="Equation.DSMT4">
                  <p:embed/>
                </p:oleObj>
              </mc:Choice>
              <mc:Fallback>
                <p:oleObj name="Equation" r:id="rId9" imgW="368300" imgH="228600" progId="Equation.DSMT4">
                  <p:embed/>
                  <p:pic>
                    <p:nvPicPr>
                      <p:cNvPr id="34821" name="Object 3">
                        <a:extLst>
                          <a:ext uri="{FF2B5EF4-FFF2-40B4-BE49-F238E27FC236}">
                            <a16:creationId xmlns:a16="http://schemas.microsoft.com/office/drawing/2014/main" id="{30A26885-A97D-F441-9AEE-7AFBDA75CC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6175" y="1562100"/>
                        <a:ext cx="6096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4822" name="Object 4">
            <a:extLst>
              <a:ext uri="{FF2B5EF4-FFF2-40B4-BE49-F238E27FC236}">
                <a16:creationId xmlns:a16="http://schemas.microsoft.com/office/drawing/2014/main" id="{3CF91297-4FC4-5149-BCFC-3C5E60DFF45A}"/>
              </a:ext>
            </a:extLst>
          </p:cNvPr>
          <p:cNvGraphicFramePr>
            <a:graphicFrameLocks noChangeAspect="1"/>
          </p:cNvGraphicFramePr>
          <p:nvPr/>
        </p:nvGraphicFramePr>
        <p:xfrm>
          <a:off x="1363663" y="3717925"/>
          <a:ext cx="568325" cy="377825"/>
        </p:xfrm>
        <a:graphic>
          <a:graphicData uri="http://schemas.openxmlformats.org/presentationml/2006/ole">
            <mc:AlternateContent xmlns:mc="http://schemas.openxmlformats.org/markup-compatibility/2006">
              <mc:Choice xmlns:v="urn:schemas-microsoft-com:vml" Requires="v">
                <p:oleObj spid="_x0000_s107695" name="Equation" r:id="rId11" imgW="342900" imgH="228600" progId="Equation.DSMT4">
                  <p:embed/>
                </p:oleObj>
              </mc:Choice>
              <mc:Fallback>
                <p:oleObj name="Equation" r:id="rId11" imgW="342900" imgH="228600" progId="Equation.DSMT4">
                  <p:embed/>
                  <p:pic>
                    <p:nvPicPr>
                      <p:cNvPr id="34822" name="Object 4">
                        <a:extLst>
                          <a:ext uri="{FF2B5EF4-FFF2-40B4-BE49-F238E27FC236}">
                            <a16:creationId xmlns:a16="http://schemas.microsoft.com/office/drawing/2014/main" id="{3CF91297-4FC4-5149-BCFC-3C5E60DFF4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3663" y="3717925"/>
                        <a:ext cx="568325"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4823" name="Object 5">
            <a:extLst>
              <a:ext uri="{FF2B5EF4-FFF2-40B4-BE49-F238E27FC236}">
                <a16:creationId xmlns:a16="http://schemas.microsoft.com/office/drawing/2014/main" id="{96127820-B074-0D4E-98B7-BE08C8164C8F}"/>
              </a:ext>
            </a:extLst>
          </p:cNvPr>
          <p:cNvGraphicFramePr>
            <a:graphicFrameLocks noChangeAspect="1"/>
          </p:cNvGraphicFramePr>
          <p:nvPr/>
        </p:nvGraphicFramePr>
        <p:xfrm>
          <a:off x="2349500" y="1562100"/>
          <a:ext cx="819150" cy="377825"/>
        </p:xfrm>
        <a:graphic>
          <a:graphicData uri="http://schemas.openxmlformats.org/presentationml/2006/ole">
            <mc:AlternateContent xmlns:mc="http://schemas.openxmlformats.org/markup-compatibility/2006">
              <mc:Choice xmlns:v="urn:schemas-microsoft-com:vml" Requires="v">
                <p:oleObj spid="_x0000_s107696" name="Equation" r:id="rId13" imgW="495300" imgH="228600" progId="Equation.DSMT4">
                  <p:embed/>
                </p:oleObj>
              </mc:Choice>
              <mc:Fallback>
                <p:oleObj name="Equation" r:id="rId13" imgW="495300" imgH="228600" progId="Equation.DSMT4">
                  <p:embed/>
                  <p:pic>
                    <p:nvPicPr>
                      <p:cNvPr id="34823" name="Object 5">
                        <a:extLst>
                          <a:ext uri="{FF2B5EF4-FFF2-40B4-BE49-F238E27FC236}">
                            <a16:creationId xmlns:a16="http://schemas.microsoft.com/office/drawing/2014/main" id="{96127820-B074-0D4E-98B7-BE08C8164C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49500" y="1562100"/>
                        <a:ext cx="81915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4824" name="TextBox 15">
            <a:extLst>
              <a:ext uri="{FF2B5EF4-FFF2-40B4-BE49-F238E27FC236}">
                <a16:creationId xmlns:a16="http://schemas.microsoft.com/office/drawing/2014/main" id="{BE569F4A-823D-AD43-B06A-D495CC9713C7}"/>
              </a:ext>
            </a:extLst>
          </p:cNvPr>
          <p:cNvSpPr txBox="1">
            <a:spLocks noChangeArrowheads="1"/>
          </p:cNvSpPr>
          <p:nvPr/>
        </p:nvSpPr>
        <p:spPr bwMode="auto">
          <a:xfrm>
            <a:off x="304800" y="304800"/>
            <a:ext cx="8502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Mutual information as the ‘distance’ between two probability distributions</a:t>
            </a:r>
          </a:p>
        </p:txBody>
      </p:sp>
      <p:grpSp>
        <p:nvGrpSpPr>
          <p:cNvPr id="2" name="Group 19">
            <a:extLst>
              <a:ext uri="{FF2B5EF4-FFF2-40B4-BE49-F238E27FC236}">
                <a16:creationId xmlns:a16="http://schemas.microsoft.com/office/drawing/2014/main" id="{0C9B10E0-D39A-7D41-9A30-73F2345743C6}"/>
              </a:ext>
            </a:extLst>
          </p:cNvPr>
          <p:cNvGrpSpPr>
            <a:grpSpLocks/>
          </p:cNvGrpSpPr>
          <p:nvPr/>
        </p:nvGrpSpPr>
        <p:grpSpPr bwMode="auto">
          <a:xfrm>
            <a:off x="3756025" y="1063625"/>
            <a:ext cx="3800475" cy="3535363"/>
            <a:chOff x="3756025" y="1063625"/>
            <a:chExt cx="3800239" cy="3535363"/>
          </a:xfrm>
        </p:grpSpPr>
        <p:grpSp>
          <p:nvGrpSpPr>
            <p:cNvPr id="34826" name="Group 17">
              <a:extLst>
                <a:ext uri="{FF2B5EF4-FFF2-40B4-BE49-F238E27FC236}">
                  <a16:creationId xmlns:a16="http://schemas.microsoft.com/office/drawing/2014/main" id="{83434BD8-D16D-934E-BFD9-2491339DAB73}"/>
                </a:ext>
              </a:extLst>
            </p:cNvPr>
            <p:cNvGrpSpPr>
              <a:grpSpLocks/>
            </p:cNvGrpSpPr>
            <p:nvPr/>
          </p:nvGrpSpPr>
          <p:grpSpPr bwMode="auto">
            <a:xfrm>
              <a:off x="4343400" y="1524000"/>
              <a:ext cx="2646362" cy="3074988"/>
              <a:chOff x="4338638" y="990600"/>
              <a:chExt cx="2646362" cy="3074988"/>
            </a:xfrm>
          </p:grpSpPr>
          <p:pic>
            <p:nvPicPr>
              <p:cNvPr id="34828" name="Picture 2">
                <a:extLst>
                  <a:ext uri="{FF2B5EF4-FFF2-40B4-BE49-F238E27FC236}">
                    <a16:creationId xmlns:a16="http://schemas.microsoft.com/office/drawing/2014/main" id="{793FE6C3-47DF-7344-AB63-7BF8C4891A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38638" y="1289050"/>
                <a:ext cx="2541587"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9" name="Group 16">
                <a:extLst>
                  <a:ext uri="{FF2B5EF4-FFF2-40B4-BE49-F238E27FC236}">
                    <a16:creationId xmlns:a16="http://schemas.microsoft.com/office/drawing/2014/main" id="{1C1B25B1-9345-3840-8F54-CC08C7FF09A5}"/>
                  </a:ext>
                </a:extLst>
              </p:cNvPr>
              <p:cNvGrpSpPr>
                <a:grpSpLocks/>
              </p:cNvGrpSpPr>
              <p:nvPr/>
            </p:nvGrpSpPr>
            <p:grpSpPr bwMode="auto">
              <a:xfrm>
                <a:off x="4900613" y="990600"/>
                <a:ext cx="2084387" cy="3074988"/>
                <a:chOff x="4900613" y="990600"/>
                <a:chExt cx="2084387" cy="3074988"/>
              </a:xfrm>
            </p:grpSpPr>
            <p:pic>
              <p:nvPicPr>
                <p:cNvPr id="34830" name="Picture 6">
                  <a:extLst>
                    <a:ext uri="{FF2B5EF4-FFF2-40B4-BE49-F238E27FC236}">
                      <a16:creationId xmlns:a16="http://schemas.microsoft.com/office/drawing/2014/main" id="{16FA7471-3EE0-F948-B6E1-80BCEFD602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8730"/>
                <a:stretch>
                  <a:fillRect/>
                </a:stretch>
              </p:blipFill>
              <p:spPr bwMode="auto">
                <a:xfrm>
                  <a:off x="4900613" y="2933700"/>
                  <a:ext cx="2084387"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1" name="Text Box 52">
                  <a:extLst>
                    <a:ext uri="{FF2B5EF4-FFF2-40B4-BE49-F238E27FC236}">
                      <a16:creationId xmlns:a16="http://schemas.microsoft.com/office/drawing/2014/main" id="{D49160A7-D3F6-C143-9E0C-0A1B90A236DA}"/>
                    </a:ext>
                  </a:extLst>
                </p:cNvPr>
                <p:cNvSpPr txBox="1">
                  <a:spLocks noChangeArrowheads="1"/>
                </p:cNvSpPr>
                <p:nvPr/>
              </p:nvSpPr>
              <p:spPr bwMode="auto">
                <a:xfrm>
                  <a:off x="5105400" y="990600"/>
                  <a:ext cx="1185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latin typeface="Times" pitchFamily="2" charset="0"/>
                    </a:rPr>
                    <a:t>P</a:t>
                  </a:r>
                  <a:r>
                    <a:rPr lang="en-US" altLang="en-US" sz="2000">
                      <a:latin typeface="Times" pitchFamily="2" charset="0"/>
                    </a:rPr>
                    <a:t>[</a:t>
                  </a:r>
                  <a:r>
                    <a:rPr lang="en-US" altLang="en-US" sz="2000" i="1">
                      <a:latin typeface="Times" pitchFamily="2" charset="0"/>
                    </a:rPr>
                    <a:t>R</a:t>
                  </a:r>
                  <a:r>
                    <a:rPr lang="en-US" altLang="en-US" sz="2000">
                      <a:latin typeface="Times" pitchFamily="2" charset="0"/>
                    </a:rPr>
                    <a:t>]</a:t>
                  </a:r>
                  <a:r>
                    <a:rPr lang="en-US" altLang="en-US" sz="2000" i="1">
                      <a:latin typeface="Times" pitchFamily="2" charset="0"/>
                    </a:rPr>
                    <a:t>P</a:t>
                  </a:r>
                  <a:r>
                    <a:rPr lang="en-US" altLang="en-US" sz="2000">
                      <a:latin typeface="Times" pitchFamily="2" charset="0"/>
                    </a:rPr>
                    <a:t>[</a:t>
                  </a:r>
                  <a:r>
                    <a:rPr lang="en-US" altLang="en-US" sz="2000" i="1">
                      <a:latin typeface="Times" pitchFamily="2" charset="0"/>
                    </a:rPr>
                    <a:t>S</a:t>
                  </a:r>
                  <a:r>
                    <a:rPr lang="en-US" altLang="en-US" sz="2000">
                      <a:latin typeface="Times" pitchFamily="2" charset="0"/>
                    </a:rPr>
                    <a:t>]</a:t>
                  </a:r>
                  <a:r>
                    <a:rPr lang="en-US" altLang="en-US" sz="2000"/>
                    <a:t> </a:t>
                  </a:r>
                  <a:endParaRPr lang="en-US" altLang="en-US" sz="2000" i="1"/>
                </a:p>
              </p:txBody>
            </p:sp>
          </p:grpSp>
        </p:grpSp>
        <p:sp>
          <p:nvSpPr>
            <p:cNvPr id="34827" name="TextBox 18">
              <a:extLst>
                <a:ext uri="{FF2B5EF4-FFF2-40B4-BE49-F238E27FC236}">
                  <a16:creationId xmlns:a16="http://schemas.microsoft.com/office/drawing/2014/main" id="{92AE7B63-1BD1-094F-81B9-700175DCA0F4}"/>
                </a:ext>
              </a:extLst>
            </p:cNvPr>
            <p:cNvSpPr txBox="1">
              <a:spLocks noChangeArrowheads="1"/>
            </p:cNvSpPr>
            <p:nvPr/>
          </p:nvSpPr>
          <p:spPr bwMode="auto">
            <a:xfrm>
              <a:off x="3756025" y="1063625"/>
              <a:ext cx="380023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Product distribution – what things would</a:t>
              </a:r>
            </a:p>
            <a:p>
              <a:pPr algn="ctr"/>
              <a:r>
                <a:rPr lang="en-US" altLang="en-US" sz="1600"/>
                <a:t>Look like with zero information</a:t>
              </a:r>
            </a:p>
          </p:txBody>
        </p:sp>
      </p:grpSp>
    </p:spTree>
    <p:extLst>
      <p:ext uri="{BB962C8B-B14F-4D97-AF65-F5344CB8AC3E}">
        <p14:creationId xmlns:p14="http://schemas.microsoft.com/office/powerpoint/2010/main" val="3981822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5" name="Picture 2">
            <a:extLst>
              <a:ext uri="{FF2B5EF4-FFF2-40B4-BE49-F238E27FC236}">
                <a16:creationId xmlns:a16="http://schemas.microsoft.com/office/drawing/2014/main" id="{25E0945A-62A0-434D-BC75-19329C8AC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977900"/>
            <a:ext cx="4027487"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Text Box 3">
            <a:extLst>
              <a:ext uri="{FF2B5EF4-FFF2-40B4-BE49-F238E27FC236}">
                <a16:creationId xmlns:a16="http://schemas.microsoft.com/office/drawing/2014/main" id="{C0C65C8E-4E01-4E4B-AA64-446AD9B8645C}"/>
              </a:ext>
            </a:extLst>
          </p:cNvPr>
          <p:cNvSpPr txBox="1">
            <a:spLocks noChangeArrowheads="1"/>
          </p:cNvSpPr>
          <p:nvPr/>
        </p:nvSpPr>
        <p:spPr bwMode="auto">
          <a:xfrm>
            <a:off x="203200" y="6275388"/>
            <a:ext cx="787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a:t>Simon Laughlin, A simple coding procedure enhances a neuron</a:t>
            </a:r>
            <a:r>
              <a:rPr lang="ja-JP" altLang="en-US" sz="1600"/>
              <a:t>’</a:t>
            </a:r>
            <a:r>
              <a:rPr lang="en-US" altLang="ja-JP" sz="1600"/>
              <a:t>s information capacity Z. Naturforsch, 36c: 910-912 (1981) </a:t>
            </a:r>
            <a:endParaRPr lang="en-US" altLang="en-US" sz="1600"/>
          </a:p>
        </p:txBody>
      </p:sp>
      <p:pic>
        <p:nvPicPr>
          <p:cNvPr id="36867" name="Picture 4">
            <a:extLst>
              <a:ext uri="{FF2B5EF4-FFF2-40B4-BE49-F238E27FC236}">
                <a16:creationId xmlns:a16="http://schemas.microsoft.com/office/drawing/2014/main" id="{343C6079-E5CE-CD41-A0E5-26A5B41C0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168400"/>
            <a:ext cx="47371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D3CB6E2-2799-CB43-A816-C25455D50399}"/>
              </a:ext>
            </a:extLst>
          </p:cNvPr>
          <p:cNvSpPr txBox="1"/>
          <p:nvPr/>
        </p:nvSpPr>
        <p:spPr>
          <a:xfrm>
            <a:off x="2895600" y="213280"/>
            <a:ext cx="3518912" cy="369332"/>
          </a:xfrm>
          <a:prstGeom prst="rect">
            <a:avLst/>
          </a:prstGeom>
          <a:noFill/>
        </p:spPr>
        <p:txBody>
          <a:bodyPr wrap="none" rtlCol="0">
            <a:spAutoFit/>
          </a:bodyPr>
          <a:lstStyle/>
          <a:p>
            <a:r>
              <a:rPr lang="en-US" dirty="0"/>
              <a:t>What is the optimal nonlinearity?</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a:extLst>
              <a:ext uri="{FF2B5EF4-FFF2-40B4-BE49-F238E27FC236}">
                <a16:creationId xmlns:a16="http://schemas.microsoft.com/office/drawing/2014/main" id="{B14F3A93-2DB3-0643-B711-9A6142108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300" y="2439988"/>
            <a:ext cx="4432300"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4" name="Picture 3">
            <a:extLst>
              <a:ext uri="{FF2B5EF4-FFF2-40B4-BE49-F238E27FC236}">
                <a16:creationId xmlns:a16="http://schemas.microsoft.com/office/drawing/2014/main" id="{3D623016-2CE7-054B-A9BC-FFD390814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75" y="1752600"/>
            <a:ext cx="455295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 Box 4">
            <a:extLst>
              <a:ext uri="{FF2B5EF4-FFF2-40B4-BE49-F238E27FC236}">
                <a16:creationId xmlns:a16="http://schemas.microsoft.com/office/drawing/2014/main" id="{8E6E7F97-4961-004B-BBE5-7AD095BB5AD6}"/>
              </a:ext>
            </a:extLst>
          </p:cNvPr>
          <p:cNvSpPr txBox="1">
            <a:spLocks noChangeArrowheads="1"/>
          </p:cNvSpPr>
          <p:nvPr/>
        </p:nvSpPr>
        <p:spPr bwMode="auto">
          <a:xfrm>
            <a:off x="88900" y="6311900"/>
            <a:ext cx="9055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J.H. van Hateren, Spatiotemporal contrast sensitivity of early vision. </a:t>
            </a:r>
            <a:r>
              <a:rPr lang="en-US" altLang="en-US" sz="1600" i="1"/>
              <a:t>Vision Res.</a:t>
            </a:r>
            <a:r>
              <a:rPr lang="en-US" altLang="en-US" sz="1600"/>
              <a:t>, 33:257-67 (1993) </a:t>
            </a:r>
          </a:p>
        </p:txBody>
      </p:sp>
      <p:sp>
        <p:nvSpPr>
          <p:cNvPr id="44036" name="Text Box 5">
            <a:extLst>
              <a:ext uri="{FF2B5EF4-FFF2-40B4-BE49-F238E27FC236}">
                <a16:creationId xmlns:a16="http://schemas.microsoft.com/office/drawing/2014/main" id="{ED13D66A-00BB-9D4E-ACAD-DDAAE981AE24}"/>
              </a:ext>
            </a:extLst>
          </p:cNvPr>
          <p:cNvSpPr txBox="1">
            <a:spLocks noChangeArrowheads="1"/>
          </p:cNvSpPr>
          <p:nvPr/>
        </p:nvSpPr>
        <p:spPr bwMode="auto">
          <a:xfrm>
            <a:off x="381000" y="1371600"/>
            <a:ext cx="795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Natural visual scenes are dominated by low spatial and temporal frequencies</a:t>
            </a:r>
          </a:p>
        </p:txBody>
      </p:sp>
      <p:sp>
        <p:nvSpPr>
          <p:cNvPr id="44037" name="Text Box 6">
            <a:extLst>
              <a:ext uri="{FF2B5EF4-FFF2-40B4-BE49-F238E27FC236}">
                <a16:creationId xmlns:a16="http://schemas.microsoft.com/office/drawing/2014/main" id="{F250FF6A-2FE2-BB43-AB08-942E9BE6C616}"/>
              </a:ext>
            </a:extLst>
          </p:cNvPr>
          <p:cNvSpPr txBox="1">
            <a:spLocks noChangeArrowheads="1"/>
          </p:cNvSpPr>
          <p:nvPr/>
        </p:nvSpPr>
        <p:spPr bwMode="auto">
          <a:xfrm>
            <a:off x="1524000" y="152400"/>
            <a:ext cx="612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u="sng"/>
              <a:t>Theory of maximizing information in a noisy neural system </a:t>
            </a:r>
          </a:p>
        </p:txBody>
      </p:sp>
      <p:sp>
        <p:nvSpPr>
          <p:cNvPr id="44038" name="Text Box 7">
            <a:extLst>
              <a:ext uri="{FF2B5EF4-FFF2-40B4-BE49-F238E27FC236}">
                <a16:creationId xmlns:a16="http://schemas.microsoft.com/office/drawing/2014/main" id="{5B756622-AE43-5740-8270-FAFCB82699AB}"/>
              </a:ext>
            </a:extLst>
          </p:cNvPr>
          <p:cNvSpPr txBox="1">
            <a:spLocks noChangeArrowheads="1"/>
          </p:cNvSpPr>
          <p:nvPr/>
        </p:nvSpPr>
        <p:spPr bwMode="auto">
          <a:xfrm>
            <a:off x="76200" y="6007100"/>
            <a:ext cx="8304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J.H. van Hateren. Real and optimal neural images in early vision. </a:t>
            </a:r>
            <a:r>
              <a:rPr lang="en-US" altLang="en-US" sz="1600" i="1"/>
              <a:t>Nature</a:t>
            </a:r>
            <a:r>
              <a:rPr lang="en-US" altLang="en-US" sz="1600"/>
              <a:t> 360:68-70 (1992)</a:t>
            </a:r>
          </a:p>
        </p:txBody>
      </p:sp>
      <p:sp>
        <p:nvSpPr>
          <p:cNvPr id="44039" name="TextBox 1">
            <a:extLst>
              <a:ext uri="{FF2B5EF4-FFF2-40B4-BE49-F238E27FC236}">
                <a16:creationId xmlns:a16="http://schemas.microsoft.com/office/drawing/2014/main" id="{F3A72F68-2310-7442-9D47-FC1F6305F66A}"/>
              </a:ext>
            </a:extLst>
          </p:cNvPr>
          <p:cNvSpPr txBox="1">
            <a:spLocks noChangeArrowheads="1"/>
          </p:cNvSpPr>
          <p:nvPr/>
        </p:nvSpPr>
        <p:spPr bwMode="auto">
          <a:xfrm>
            <a:off x="2743200" y="685800"/>
            <a:ext cx="405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‘Efficient Coding’ -  Horace Barlow</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3">
            <a:extLst>
              <a:ext uri="{FF2B5EF4-FFF2-40B4-BE49-F238E27FC236}">
                <a16:creationId xmlns:a16="http://schemas.microsoft.com/office/drawing/2014/main" id="{8648D40B-99F1-A644-8841-E6BC5F4A449F}"/>
              </a:ext>
            </a:extLst>
          </p:cNvPr>
          <p:cNvSpPr txBox="1">
            <a:spLocks noChangeArrowheads="1"/>
          </p:cNvSpPr>
          <p:nvPr/>
        </p:nvSpPr>
        <p:spPr bwMode="auto">
          <a:xfrm>
            <a:off x="2120900" y="549275"/>
            <a:ext cx="46418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u="sng">
                <a:latin typeface="Helvetica" pitchFamily="2" charset="0"/>
              </a:rPr>
              <a:t>Linear filter and frequency response</a:t>
            </a:r>
          </a:p>
        </p:txBody>
      </p:sp>
      <p:pic>
        <p:nvPicPr>
          <p:cNvPr id="46082" name="Picture 10">
            <a:extLst>
              <a:ext uri="{FF2B5EF4-FFF2-40B4-BE49-F238E27FC236}">
                <a16:creationId xmlns:a16="http://schemas.microsoft.com/office/drawing/2014/main" id="{E4D8A936-2369-974B-9F9F-7768588AF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885950"/>
            <a:ext cx="320040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11">
            <a:extLst>
              <a:ext uri="{FF2B5EF4-FFF2-40B4-BE49-F238E27FC236}">
                <a16:creationId xmlns:a16="http://schemas.microsoft.com/office/drawing/2014/main" id="{1DCD7F73-908C-AE4C-AA2B-9DC74E01C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550" y="1854200"/>
            <a:ext cx="28321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12">
            <a:extLst>
              <a:ext uri="{FF2B5EF4-FFF2-40B4-BE49-F238E27FC236}">
                <a16:creationId xmlns:a16="http://schemas.microsoft.com/office/drawing/2014/main" id="{020A8E3A-38FF-8345-A2D8-8F1650DC6209}"/>
              </a:ext>
            </a:extLst>
          </p:cNvPr>
          <p:cNvSpPr>
            <a:spLocks noChangeArrowheads="1"/>
          </p:cNvSpPr>
          <p:nvPr/>
        </p:nvSpPr>
        <p:spPr bwMode="auto">
          <a:xfrm>
            <a:off x="3352800" y="1854200"/>
            <a:ext cx="2286000" cy="1752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pic>
        <p:nvPicPr>
          <p:cNvPr id="46085" name="Picture 13">
            <a:extLst>
              <a:ext uri="{FF2B5EF4-FFF2-40B4-BE49-F238E27FC236}">
                <a16:creationId xmlns:a16="http://schemas.microsoft.com/office/drawing/2014/main" id="{D484FE4D-9C26-B84A-B372-1CBE76CAD0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150" y="1828800"/>
            <a:ext cx="32385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 Box 14">
            <a:extLst>
              <a:ext uri="{FF2B5EF4-FFF2-40B4-BE49-F238E27FC236}">
                <a16:creationId xmlns:a16="http://schemas.microsoft.com/office/drawing/2014/main" id="{9014382A-6916-CE43-BE4D-A7E7C62E3171}"/>
              </a:ext>
            </a:extLst>
          </p:cNvPr>
          <p:cNvSpPr txBox="1">
            <a:spLocks noChangeArrowheads="1"/>
          </p:cNvSpPr>
          <p:nvPr/>
        </p:nvSpPr>
        <p:spPr bwMode="auto">
          <a:xfrm>
            <a:off x="819150" y="1349375"/>
            <a:ext cx="12557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latin typeface="Helvetica" pitchFamily="2" charset="0"/>
              </a:rPr>
              <a:t>Stimulus</a:t>
            </a:r>
          </a:p>
        </p:txBody>
      </p:sp>
      <p:sp>
        <p:nvSpPr>
          <p:cNvPr id="46087" name="Text Box 15">
            <a:extLst>
              <a:ext uri="{FF2B5EF4-FFF2-40B4-BE49-F238E27FC236}">
                <a16:creationId xmlns:a16="http://schemas.microsoft.com/office/drawing/2014/main" id="{C224DC90-9DDC-AD46-87E3-33F4CF0D98D9}"/>
              </a:ext>
            </a:extLst>
          </p:cNvPr>
          <p:cNvSpPr txBox="1">
            <a:spLocks noChangeArrowheads="1"/>
          </p:cNvSpPr>
          <p:nvPr/>
        </p:nvSpPr>
        <p:spPr bwMode="auto">
          <a:xfrm>
            <a:off x="6938963" y="1425575"/>
            <a:ext cx="14430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latin typeface="Helvetica" pitchFamily="2" charset="0"/>
              </a:rPr>
              <a:t>Response</a:t>
            </a:r>
          </a:p>
        </p:txBody>
      </p:sp>
      <p:sp>
        <p:nvSpPr>
          <p:cNvPr id="46088" name="Text Box 16">
            <a:extLst>
              <a:ext uri="{FF2B5EF4-FFF2-40B4-BE49-F238E27FC236}">
                <a16:creationId xmlns:a16="http://schemas.microsoft.com/office/drawing/2014/main" id="{E92DC477-3ACF-E543-B398-3D322A9A4C09}"/>
              </a:ext>
            </a:extLst>
          </p:cNvPr>
          <p:cNvSpPr txBox="1">
            <a:spLocks noChangeArrowheads="1"/>
          </p:cNvSpPr>
          <p:nvPr/>
        </p:nvSpPr>
        <p:spPr bwMode="auto">
          <a:xfrm>
            <a:off x="4048125" y="1374775"/>
            <a:ext cx="8048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latin typeface="Helvetica" pitchFamily="2" charset="0"/>
              </a:rPr>
              <a:t>Filter</a:t>
            </a:r>
          </a:p>
        </p:txBody>
      </p:sp>
      <p:sp>
        <p:nvSpPr>
          <p:cNvPr id="46089" name="Text Box 19">
            <a:extLst>
              <a:ext uri="{FF2B5EF4-FFF2-40B4-BE49-F238E27FC236}">
                <a16:creationId xmlns:a16="http://schemas.microsoft.com/office/drawing/2014/main" id="{66CE9E7A-3D8D-AD40-B086-A43C62FF485E}"/>
              </a:ext>
            </a:extLst>
          </p:cNvPr>
          <p:cNvSpPr txBox="1">
            <a:spLocks noChangeArrowheads="1"/>
          </p:cNvSpPr>
          <p:nvPr/>
        </p:nvSpPr>
        <p:spPr bwMode="auto">
          <a:xfrm>
            <a:off x="2946400" y="3778250"/>
            <a:ext cx="299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u="sng"/>
              <a:t>Convolution theorem</a:t>
            </a:r>
            <a:endParaRPr lang="en-US" altLang="en-US" u="sng">
              <a:latin typeface="Times" pitchFamily="2" charset="0"/>
            </a:endParaRPr>
          </a:p>
        </p:txBody>
      </p:sp>
      <p:sp>
        <p:nvSpPr>
          <p:cNvPr id="46090" name="Text Box 22">
            <a:extLst>
              <a:ext uri="{FF2B5EF4-FFF2-40B4-BE49-F238E27FC236}">
                <a16:creationId xmlns:a16="http://schemas.microsoft.com/office/drawing/2014/main" id="{DB6FFFC8-D6DB-FE49-B2AE-DB734A1B83EA}"/>
              </a:ext>
            </a:extLst>
          </p:cNvPr>
          <p:cNvSpPr txBox="1">
            <a:spLocks noChangeArrowheads="1"/>
          </p:cNvSpPr>
          <p:nvPr/>
        </p:nvSpPr>
        <p:spPr bwMode="auto">
          <a:xfrm>
            <a:off x="1611313" y="5181600"/>
            <a:ext cx="27320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a convolution in the time domain</a:t>
            </a:r>
          </a:p>
        </p:txBody>
      </p:sp>
      <p:graphicFrame>
        <p:nvGraphicFramePr>
          <p:cNvPr id="46091" name="Object 2">
            <a:extLst>
              <a:ext uri="{FF2B5EF4-FFF2-40B4-BE49-F238E27FC236}">
                <a16:creationId xmlns:a16="http://schemas.microsoft.com/office/drawing/2014/main" id="{576782EA-8822-434F-B0DC-9DDBAFA996EC}"/>
              </a:ext>
            </a:extLst>
          </p:cNvPr>
          <p:cNvGraphicFramePr>
            <a:graphicFrameLocks noChangeAspect="1"/>
          </p:cNvGraphicFramePr>
          <p:nvPr/>
        </p:nvGraphicFramePr>
        <p:xfrm>
          <a:off x="1838325" y="4537075"/>
          <a:ext cx="2209800" cy="430213"/>
        </p:xfrm>
        <a:graphic>
          <a:graphicData uri="http://schemas.openxmlformats.org/presentationml/2006/ole">
            <mc:AlternateContent xmlns:mc="http://schemas.openxmlformats.org/markup-compatibility/2006">
              <mc:Choice xmlns:v="urn:schemas-microsoft-com:vml" Requires="v">
                <p:oleObj spid="_x0000_s46230" name="Equation" r:id="rId7" imgW="1041400" imgH="203200" progId="Equation.DSMT4">
                  <p:embed/>
                </p:oleObj>
              </mc:Choice>
              <mc:Fallback>
                <p:oleObj name="Equation" r:id="rId7" imgW="1041400" imgH="203200"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8325" y="4537075"/>
                        <a:ext cx="22098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6092" name="Object 3">
            <a:extLst>
              <a:ext uri="{FF2B5EF4-FFF2-40B4-BE49-F238E27FC236}">
                <a16:creationId xmlns:a16="http://schemas.microsoft.com/office/drawing/2014/main" id="{8C9F50F0-C233-7C45-9219-F63E03436A8E}"/>
              </a:ext>
            </a:extLst>
          </p:cNvPr>
          <p:cNvGraphicFramePr>
            <a:graphicFrameLocks noChangeAspect="1"/>
          </p:cNvGraphicFramePr>
          <p:nvPr/>
        </p:nvGraphicFramePr>
        <p:xfrm>
          <a:off x="4289425" y="4627563"/>
          <a:ext cx="425450" cy="292100"/>
        </p:xfrm>
        <a:graphic>
          <a:graphicData uri="http://schemas.openxmlformats.org/presentationml/2006/ole">
            <mc:AlternateContent xmlns:mc="http://schemas.openxmlformats.org/markup-compatibility/2006">
              <mc:Choice xmlns:v="urn:schemas-microsoft-com:vml" Requires="v">
                <p:oleObj spid="_x0000_s46231" name="Equation" r:id="rId9" imgW="203200" imgH="139700" progId="Equation.DSMT4">
                  <p:embed/>
                </p:oleObj>
              </mc:Choice>
              <mc:Fallback>
                <p:oleObj name="Equation" r:id="rId9" imgW="203200" imgH="1397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9425" y="4627563"/>
                        <a:ext cx="42545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6093" name="Object 4">
            <a:extLst>
              <a:ext uri="{FF2B5EF4-FFF2-40B4-BE49-F238E27FC236}">
                <a16:creationId xmlns:a16="http://schemas.microsoft.com/office/drawing/2014/main" id="{6098F426-B58A-164C-86C4-2A2BEE3300EB}"/>
              </a:ext>
            </a:extLst>
          </p:cNvPr>
          <p:cNvGraphicFramePr>
            <a:graphicFrameLocks noChangeAspect="1"/>
          </p:cNvGraphicFramePr>
          <p:nvPr/>
        </p:nvGraphicFramePr>
        <p:xfrm>
          <a:off x="4876800" y="4419600"/>
          <a:ext cx="2286000" cy="590550"/>
        </p:xfrm>
        <a:graphic>
          <a:graphicData uri="http://schemas.openxmlformats.org/presentationml/2006/ole">
            <mc:AlternateContent xmlns:mc="http://schemas.openxmlformats.org/markup-compatibility/2006">
              <mc:Choice xmlns:v="urn:schemas-microsoft-com:vml" Requires="v">
                <p:oleObj spid="_x0000_s46232" name="Equation" r:id="rId11" imgW="1181100" imgH="304800" progId="Equation.DSMT4">
                  <p:embed/>
                </p:oleObj>
              </mc:Choice>
              <mc:Fallback>
                <p:oleObj name="Equation" r:id="rId11" imgW="1181100" imgH="30480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800" y="4419600"/>
                        <a:ext cx="2286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6094" name="Text Box 22">
            <a:extLst>
              <a:ext uri="{FF2B5EF4-FFF2-40B4-BE49-F238E27FC236}">
                <a16:creationId xmlns:a16="http://schemas.microsoft.com/office/drawing/2014/main" id="{134D884B-4E73-724F-AAC2-4954948EC890}"/>
              </a:ext>
            </a:extLst>
          </p:cNvPr>
          <p:cNvSpPr txBox="1">
            <a:spLocks noChangeArrowheads="1"/>
          </p:cNvSpPr>
          <p:nvPr/>
        </p:nvSpPr>
        <p:spPr bwMode="auto">
          <a:xfrm>
            <a:off x="4495800" y="5159375"/>
            <a:ext cx="35194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is a simple product in the frequency domain</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BE1A88FF-CABB-9144-8C98-987179CF28A0}"/>
              </a:ext>
            </a:extLst>
          </p:cNvPr>
          <p:cNvSpPr>
            <a:spLocks noGrp="1" noChangeArrowheads="1"/>
          </p:cNvSpPr>
          <p:nvPr>
            <p:ph type="title"/>
          </p:nvPr>
        </p:nvSpPr>
        <p:spPr>
          <a:xfrm>
            <a:off x="1143000" y="76200"/>
            <a:ext cx="7162800" cy="609600"/>
          </a:xfrm>
        </p:spPr>
        <p:txBody>
          <a:bodyPr/>
          <a:lstStyle/>
          <a:p>
            <a:pPr eaLnBrk="1" hangingPunct="1"/>
            <a:r>
              <a:rPr lang="en-US" altLang="en-US" sz="2400" dirty="0">
                <a:latin typeface="Arial" panose="020B0604020202020204" pitchFamily="34" charset="0"/>
                <a:ea typeface="ＭＳ Ｐゴシック" panose="020B0600070205080204" pitchFamily="34" charset="-128"/>
                <a:cs typeface="Arial" panose="020B0604020202020204" pitchFamily="34" charset="0"/>
              </a:rPr>
              <a:t>What happens when stimulus statistics change?</a:t>
            </a: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pic>
        <p:nvPicPr>
          <p:cNvPr id="16386" name="Picture 4" descr="Con adapt diagrams.JPG                                         00079555&#9;Meister35                      ABA78158:">
            <a:extLst>
              <a:ext uri="{FF2B5EF4-FFF2-40B4-BE49-F238E27FC236}">
                <a16:creationId xmlns:a16="http://schemas.microsoft.com/office/drawing/2014/main" id="{6612AE67-A29F-8241-A173-07AFAAA79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4000"/>
          <a:stretch>
            <a:fillRect/>
          </a:stretch>
        </p:blipFill>
        <p:spPr bwMode="auto">
          <a:xfrm>
            <a:off x="990600" y="2200275"/>
            <a:ext cx="27432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5">
            <a:extLst>
              <a:ext uri="{FF2B5EF4-FFF2-40B4-BE49-F238E27FC236}">
                <a16:creationId xmlns:a16="http://schemas.microsoft.com/office/drawing/2014/main" id="{B360642A-34AA-5D4F-B27C-3BB7DAD51DA9}"/>
              </a:ext>
            </a:extLst>
          </p:cNvPr>
          <p:cNvSpPr txBox="1">
            <a:spLocks noChangeArrowheads="1"/>
          </p:cNvSpPr>
          <p:nvPr/>
        </p:nvSpPr>
        <p:spPr bwMode="auto">
          <a:xfrm>
            <a:off x="2057400" y="64008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800" i="1">
                <a:latin typeface="Helvetica" pitchFamily="2" charset="0"/>
              </a:rPr>
              <a:t>Intensity</a:t>
            </a:r>
            <a:endParaRPr lang="en-US" altLang="en-US" sz="1800" b="1"/>
          </a:p>
        </p:txBody>
      </p:sp>
      <p:pic>
        <p:nvPicPr>
          <p:cNvPr id="16388" name="Picture 7" descr="stanfi1.jpg                                                    00034DB9Macintosh HD                   BC93A1CC:">
            <a:extLst>
              <a:ext uri="{FF2B5EF4-FFF2-40B4-BE49-F238E27FC236}">
                <a16:creationId xmlns:a16="http://schemas.microsoft.com/office/drawing/2014/main" id="{C93E00DE-4618-5843-8B5A-E6ED61255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658813"/>
            <a:ext cx="2312987"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a:extLst>
              <a:ext uri="{FF2B5EF4-FFF2-40B4-BE49-F238E27FC236}">
                <a16:creationId xmlns:a16="http://schemas.microsoft.com/office/drawing/2014/main" id="{DCBDC76E-2611-3D49-8B1A-47F01E1CA8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762000"/>
            <a:ext cx="2849563"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extBox 7">
            <a:extLst>
              <a:ext uri="{FF2B5EF4-FFF2-40B4-BE49-F238E27FC236}">
                <a16:creationId xmlns:a16="http://schemas.microsoft.com/office/drawing/2014/main" id="{95691767-27B0-1E49-BAE6-D956E7A827AC}"/>
              </a:ext>
            </a:extLst>
          </p:cNvPr>
          <p:cNvSpPr txBox="1">
            <a:spLocks noChangeArrowheads="1"/>
          </p:cNvSpPr>
          <p:nvPr/>
        </p:nvSpPr>
        <p:spPr bwMode="auto">
          <a:xfrm>
            <a:off x="1447800" y="152400"/>
            <a:ext cx="6189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Optimal filter whitens but also cuts out noise</a:t>
            </a:r>
          </a:p>
        </p:txBody>
      </p:sp>
      <p:sp>
        <p:nvSpPr>
          <p:cNvPr id="48131" name="TextBox 8">
            <a:extLst>
              <a:ext uri="{FF2B5EF4-FFF2-40B4-BE49-F238E27FC236}">
                <a16:creationId xmlns:a16="http://schemas.microsoft.com/office/drawing/2014/main" id="{6A6F87FB-77FB-C846-BDAD-8DDD003DE882}"/>
              </a:ext>
            </a:extLst>
          </p:cNvPr>
          <p:cNvSpPr txBox="1">
            <a:spLocks noChangeArrowheads="1"/>
          </p:cNvSpPr>
          <p:nvPr/>
        </p:nvSpPr>
        <p:spPr bwMode="auto">
          <a:xfrm>
            <a:off x="4267200" y="838200"/>
            <a:ext cx="1069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FF0000"/>
                </a:solidFill>
              </a:rPr>
              <a:t>Stimulus</a:t>
            </a:r>
          </a:p>
          <a:p>
            <a:r>
              <a:rPr lang="en-US" altLang="en-US" sz="1800"/>
              <a:t>Noise</a:t>
            </a:r>
          </a:p>
        </p:txBody>
      </p:sp>
      <p:grpSp>
        <p:nvGrpSpPr>
          <p:cNvPr id="2" name="Group 19">
            <a:extLst>
              <a:ext uri="{FF2B5EF4-FFF2-40B4-BE49-F238E27FC236}">
                <a16:creationId xmlns:a16="http://schemas.microsoft.com/office/drawing/2014/main" id="{BC701D94-099B-C947-B0B8-1588BF31EAB0}"/>
              </a:ext>
            </a:extLst>
          </p:cNvPr>
          <p:cNvGrpSpPr>
            <a:grpSpLocks/>
          </p:cNvGrpSpPr>
          <p:nvPr/>
        </p:nvGrpSpPr>
        <p:grpSpPr bwMode="auto">
          <a:xfrm>
            <a:off x="2819400" y="2498725"/>
            <a:ext cx="2838450" cy="2090738"/>
            <a:chOff x="990600" y="2346325"/>
            <a:chExt cx="2838450" cy="2090738"/>
          </a:xfrm>
        </p:grpSpPr>
        <p:pic>
          <p:nvPicPr>
            <p:cNvPr id="48138" name="Picture 3">
              <a:extLst>
                <a:ext uri="{FF2B5EF4-FFF2-40B4-BE49-F238E27FC236}">
                  <a16:creationId xmlns:a16="http://schemas.microsoft.com/office/drawing/2014/main" id="{5B9989FD-7D2F-E34D-A1AC-89EBCD550CC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0600" y="2667000"/>
              <a:ext cx="283845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9" name="TextBox 9">
              <a:extLst>
                <a:ext uri="{FF2B5EF4-FFF2-40B4-BE49-F238E27FC236}">
                  <a16:creationId xmlns:a16="http://schemas.microsoft.com/office/drawing/2014/main" id="{24AB3685-5D66-014A-AD68-336BC7C077CA}"/>
                </a:ext>
              </a:extLst>
            </p:cNvPr>
            <p:cNvSpPr txBox="1">
              <a:spLocks noChangeArrowheads="1"/>
            </p:cNvSpPr>
            <p:nvPr/>
          </p:nvSpPr>
          <p:spPr bwMode="auto">
            <a:xfrm>
              <a:off x="2667000" y="3352800"/>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FF"/>
                  </a:solidFill>
                </a:rPr>
                <a:t>Filter</a:t>
              </a:r>
            </a:p>
          </p:txBody>
        </p:sp>
        <p:sp>
          <p:nvSpPr>
            <p:cNvPr id="48140" name="TextBox 10">
              <a:extLst>
                <a:ext uri="{FF2B5EF4-FFF2-40B4-BE49-F238E27FC236}">
                  <a16:creationId xmlns:a16="http://schemas.microsoft.com/office/drawing/2014/main" id="{64FAF457-DEE5-DA4E-A7CF-80B95D218E26}"/>
                </a:ext>
              </a:extLst>
            </p:cNvPr>
            <p:cNvSpPr txBox="1">
              <a:spLocks noChangeArrowheads="1"/>
            </p:cNvSpPr>
            <p:nvPr/>
          </p:nvSpPr>
          <p:spPr bwMode="auto">
            <a:xfrm>
              <a:off x="1600200" y="2346325"/>
              <a:ext cx="1806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ja-JP" altLang="en-US" sz="1800"/>
                <a:t>‘</a:t>
              </a:r>
              <a:r>
                <a:rPr lang="en-US" altLang="ja-JP" sz="1800"/>
                <a:t>Whitening</a:t>
              </a:r>
              <a:r>
                <a:rPr lang="ja-JP" altLang="en-US" sz="1800"/>
                <a:t>’</a:t>
              </a:r>
              <a:r>
                <a:rPr lang="en-US" altLang="ja-JP" sz="1800"/>
                <a:t> filter</a:t>
              </a:r>
              <a:endParaRPr lang="en-US" altLang="en-US" sz="1800"/>
            </a:p>
          </p:txBody>
        </p:sp>
      </p:grpSp>
      <p:grpSp>
        <p:nvGrpSpPr>
          <p:cNvPr id="3" name="Group 13">
            <a:extLst>
              <a:ext uri="{FF2B5EF4-FFF2-40B4-BE49-F238E27FC236}">
                <a16:creationId xmlns:a16="http://schemas.microsoft.com/office/drawing/2014/main" id="{0117CD9C-0509-F347-8328-15AFA5541C82}"/>
              </a:ext>
            </a:extLst>
          </p:cNvPr>
          <p:cNvGrpSpPr>
            <a:grpSpLocks/>
          </p:cNvGrpSpPr>
          <p:nvPr/>
        </p:nvGrpSpPr>
        <p:grpSpPr bwMode="auto">
          <a:xfrm>
            <a:off x="2819400" y="4648200"/>
            <a:ext cx="2828925" cy="1866900"/>
            <a:chOff x="990600" y="4495800"/>
            <a:chExt cx="2828925" cy="1866900"/>
          </a:xfrm>
        </p:grpSpPr>
        <p:pic>
          <p:nvPicPr>
            <p:cNvPr id="48136" name="Picture 4">
              <a:extLst>
                <a:ext uri="{FF2B5EF4-FFF2-40B4-BE49-F238E27FC236}">
                  <a16:creationId xmlns:a16="http://schemas.microsoft.com/office/drawing/2014/main" id="{65825E3F-A8D2-0146-BF35-81395D50E84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495800"/>
              <a:ext cx="282892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TextBox 11">
              <a:extLst>
                <a:ext uri="{FF2B5EF4-FFF2-40B4-BE49-F238E27FC236}">
                  <a16:creationId xmlns:a16="http://schemas.microsoft.com/office/drawing/2014/main" id="{65F0482E-3D0C-AC41-97D5-D173F5809946}"/>
                </a:ext>
              </a:extLst>
            </p:cNvPr>
            <p:cNvSpPr txBox="1">
              <a:spLocks noChangeArrowheads="1"/>
            </p:cNvSpPr>
            <p:nvPr/>
          </p:nvSpPr>
          <p:spPr bwMode="auto">
            <a:xfrm>
              <a:off x="2133600" y="5181600"/>
              <a:ext cx="12239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FF0000"/>
                  </a:solidFill>
                </a:rPr>
                <a:t>Response</a:t>
              </a:r>
            </a:p>
            <a:p>
              <a:r>
                <a:rPr lang="en-US" altLang="en-US" sz="1800"/>
                <a:t>Noise</a:t>
              </a:r>
            </a:p>
          </p:txBody>
        </p:sp>
      </p:grpSp>
      <p:sp>
        <p:nvSpPr>
          <p:cNvPr id="48134" name="TextBox 14">
            <a:extLst>
              <a:ext uri="{FF2B5EF4-FFF2-40B4-BE49-F238E27FC236}">
                <a16:creationId xmlns:a16="http://schemas.microsoft.com/office/drawing/2014/main" id="{81DD6A6B-BDD7-9D42-BC5B-E035FC11459E}"/>
              </a:ext>
            </a:extLst>
          </p:cNvPr>
          <p:cNvSpPr txBox="1">
            <a:spLocks noChangeArrowheads="1"/>
          </p:cNvSpPr>
          <p:nvPr/>
        </p:nvSpPr>
        <p:spPr bwMode="auto">
          <a:xfrm>
            <a:off x="5486400" y="83820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FF0000"/>
                </a:solidFill>
                <a:latin typeface="Times" pitchFamily="2" charset="0"/>
              </a:rPr>
              <a:t>1/</a:t>
            </a:r>
            <a:r>
              <a:rPr lang="en-US" altLang="en-US" sz="1800" i="1">
                <a:solidFill>
                  <a:srgbClr val="FF0000"/>
                </a:solidFill>
                <a:latin typeface="Times" pitchFamily="2" charset="0"/>
              </a:rPr>
              <a:t>f</a:t>
            </a:r>
            <a:endParaRPr lang="en-US" altLang="en-US" sz="1800">
              <a:solidFill>
                <a:srgbClr val="FF0000"/>
              </a:solidFill>
              <a:latin typeface="Times" pitchFamily="2" charset="0"/>
            </a:endParaRPr>
          </a:p>
        </p:txBody>
      </p:sp>
      <p:graphicFrame>
        <p:nvGraphicFramePr>
          <p:cNvPr id="48135" name="Object 2">
            <a:extLst>
              <a:ext uri="{FF2B5EF4-FFF2-40B4-BE49-F238E27FC236}">
                <a16:creationId xmlns:a16="http://schemas.microsoft.com/office/drawing/2014/main" id="{7CDF8F8D-30BA-0041-A1B9-578FEDD53A87}"/>
              </a:ext>
            </a:extLst>
          </p:cNvPr>
          <p:cNvGraphicFramePr>
            <a:graphicFrameLocks noChangeAspect="1"/>
          </p:cNvGraphicFramePr>
          <p:nvPr/>
        </p:nvGraphicFramePr>
        <p:xfrm>
          <a:off x="5287963" y="954088"/>
          <a:ext cx="304800" cy="228600"/>
        </p:xfrm>
        <a:graphic>
          <a:graphicData uri="http://schemas.openxmlformats.org/presentationml/2006/ole">
            <mc:AlternateContent xmlns:mc="http://schemas.openxmlformats.org/markup-compatibility/2006">
              <mc:Choice xmlns:v="urn:schemas-microsoft-com:vml" Requires="v">
                <p:oleObj spid="_x0000_s48186" name="Equation" r:id="rId7" imgW="152400" imgH="114300" progId="Equation.DSMT4">
                  <p:embed/>
                </p:oleObj>
              </mc:Choice>
              <mc:Fallback>
                <p:oleObj name="Equation" r:id="rId7" imgW="152400" imgH="114300"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7963" y="954088"/>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9">
            <a:extLst>
              <a:ext uri="{FF2B5EF4-FFF2-40B4-BE49-F238E27FC236}">
                <a16:creationId xmlns:a16="http://schemas.microsoft.com/office/drawing/2014/main" id="{79D8D659-6FF6-1547-86D7-E0F01864993F}"/>
              </a:ext>
            </a:extLst>
          </p:cNvPr>
          <p:cNvSpPr txBox="1">
            <a:spLocks noChangeArrowheads="1"/>
          </p:cNvSpPr>
          <p:nvPr/>
        </p:nvSpPr>
        <p:spPr bwMode="auto">
          <a:xfrm>
            <a:off x="1524000" y="304800"/>
            <a:ext cx="612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u="sng"/>
              <a:t>Theory of maximizing information in a noisy neural system </a:t>
            </a:r>
          </a:p>
        </p:txBody>
      </p:sp>
      <p:grpSp>
        <p:nvGrpSpPr>
          <p:cNvPr id="51202" name="Group 12">
            <a:extLst>
              <a:ext uri="{FF2B5EF4-FFF2-40B4-BE49-F238E27FC236}">
                <a16:creationId xmlns:a16="http://schemas.microsoft.com/office/drawing/2014/main" id="{57F57192-9F68-EE40-BAD1-CC7D96743DBB}"/>
              </a:ext>
            </a:extLst>
          </p:cNvPr>
          <p:cNvGrpSpPr>
            <a:grpSpLocks/>
          </p:cNvGrpSpPr>
          <p:nvPr/>
        </p:nvGrpSpPr>
        <p:grpSpPr bwMode="auto">
          <a:xfrm>
            <a:off x="1676400" y="914400"/>
            <a:ext cx="6538913" cy="5029200"/>
            <a:chOff x="1737" y="576"/>
            <a:chExt cx="4119" cy="3168"/>
          </a:xfrm>
        </p:grpSpPr>
        <p:pic>
          <p:nvPicPr>
            <p:cNvPr id="51204" name="Picture 3">
              <a:extLst>
                <a:ext uri="{FF2B5EF4-FFF2-40B4-BE49-F238E27FC236}">
                  <a16:creationId xmlns:a16="http://schemas.microsoft.com/office/drawing/2014/main" id="{10602F6B-25E1-8549-AB20-1844EF359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883" t="31471" r="5292"/>
            <a:stretch>
              <a:fillRect/>
            </a:stretch>
          </p:blipFill>
          <p:spPr bwMode="auto">
            <a:xfrm>
              <a:off x="2006" y="949"/>
              <a:ext cx="1666"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 Box 4">
              <a:extLst>
                <a:ext uri="{FF2B5EF4-FFF2-40B4-BE49-F238E27FC236}">
                  <a16:creationId xmlns:a16="http://schemas.microsoft.com/office/drawing/2014/main" id="{B9386C00-093C-6F4A-A20C-A291F8EAB927}"/>
                </a:ext>
              </a:extLst>
            </p:cNvPr>
            <p:cNvSpPr txBox="1">
              <a:spLocks noChangeArrowheads="1"/>
            </p:cNvSpPr>
            <p:nvPr/>
          </p:nvSpPr>
          <p:spPr bwMode="auto">
            <a:xfrm>
              <a:off x="3618" y="1044"/>
              <a:ext cx="202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Low background intensity</a:t>
              </a:r>
            </a:p>
            <a:p>
              <a:pPr algn="ctr"/>
              <a:r>
                <a:rPr lang="en-US" altLang="en-US" sz="1800"/>
                <a:t>Integrates over time</a:t>
              </a:r>
            </a:p>
            <a:p>
              <a:pPr algn="ctr"/>
              <a:r>
                <a:rPr lang="en-US" altLang="en-US" sz="1800"/>
                <a:t>(real and theoretical optimum)</a:t>
              </a:r>
            </a:p>
          </p:txBody>
        </p:sp>
        <p:sp>
          <p:nvSpPr>
            <p:cNvPr id="51206" name="Text Box 5">
              <a:extLst>
                <a:ext uri="{FF2B5EF4-FFF2-40B4-BE49-F238E27FC236}">
                  <a16:creationId xmlns:a16="http://schemas.microsoft.com/office/drawing/2014/main" id="{2A8324A0-1DC8-604A-8D0A-4FD37F05C001}"/>
                </a:ext>
              </a:extLst>
            </p:cNvPr>
            <p:cNvSpPr txBox="1">
              <a:spLocks noChangeArrowheads="1"/>
            </p:cNvSpPr>
            <p:nvPr/>
          </p:nvSpPr>
          <p:spPr bwMode="auto">
            <a:xfrm>
              <a:off x="3430" y="1765"/>
              <a:ext cx="2426"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High background intensity</a:t>
              </a:r>
            </a:p>
            <a:p>
              <a:pPr algn="ctr"/>
              <a:r>
                <a:rPr lang="en-US" altLang="en-US" sz="1800"/>
                <a:t>Emphasizes change, is more differentiating</a:t>
              </a:r>
            </a:p>
            <a:p>
              <a:pPr algn="ctr"/>
              <a:r>
                <a:rPr lang="en-US" altLang="en-US" sz="1800"/>
                <a:t>(real and theoretical optimum)</a:t>
              </a:r>
            </a:p>
            <a:p>
              <a:pPr algn="ctr"/>
              <a:endParaRPr lang="en-US" altLang="en-US" sz="1800"/>
            </a:p>
          </p:txBody>
        </p:sp>
        <p:pic>
          <p:nvPicPr>
            <p:cNvPr id="51207" name="Picture 6">
              <a:extLst>
                <a:ext uri="{FF2B5EF4-FFF2-40B4-BE49-F238E27FC236}">
                  <a16:creationId xmlns:a16="http://schemas.microsoft.com/office/drawing/2014/main" id="{78F49D76-98F8-DC48-99D3-50C28124A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407" b="57050"/>
            <a:stretch>
              <a:fillRect/>
            </a:stretch>
          </p:blipFill>
          <p:spPr bwMode="auto">
            <a:xfrm>
              <a:off x="1977" y="2899"/>
              <a:ext cx="1701"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Text Box 7">
              <a:extLst>
                <a:ext uri="{FF2B5EF4-FFF2-40B4-BE49-F238E27FC236}">
                  <a16:creationId xmlns:a16="http://schemas.microsoft.com/office/drawing/2014/main" id="{7055BE89-157C-8F4E-8D82-B937FA435544}"/>
                </a:ext>
              </a:extLst>
            </p:cNvPr>
            <p:cNvSpPr txBox="1">
              <a:spLocks noChangeArrowheads="1"/>
            </p:cNvSpPr>
            <p:nvPr/>
          </p:nvSpPr>
          <p:spPr bwMode="auto">
            <a:xfrm>
              <a:off x="3708" y="3172"/>
              <a:ext cx="166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Both, scaled in time to the first peak</a:t>
              </a:r>
            </a:p>
          </p:txBody>
        </p:sp>
        <p:sp>
          <p:nvSpPr>
            <p:cNvPr id="51209" name="Text Box 10">
              <a:extLst>
                <a:ext uri="{FF2B5EF4-FFF2-40B4-BE49-F238E27FC236}">
                  <a16:creationId xmlns:a16="http://schemas.microsoft.com/office/drawing/2014/main" id="{094F077B-4A52-4841-BF3A-B8F8B0C67439}"/>
                </a:ext>
              </a:extLst>
            </p:cNvPr>
            <p:cNvSpPr txBox="1">
              <a:spLocks noChangeArrowheads="1"/>
            </p:cNvSpPr>
            <p:nvPr/>
          </p:nvSpPr>
          <p:spPr bwMode="auto">
            <a:xfrm>
              <a:off x="1737" y="576"/>
              <a:ext cx="221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Filter of fly Large Monopolar Cells, 2nd order visual neuron</a:t>
              </a:r>
            </a:p>
          </p:txBody>
        </p:sp>
      </p:grpSp>
      <p:sp>
        <p:nvSpPr>
          <p:cNvPr id="51203" name="Text Box 7">
            <a:extLst>
              <a:ext uri="{FF2B5EF4-FFF2-40B4-BE49-F238E27FC236}">
                <a16:creationId xmlns:a16="http://schemas.microsoft.com/office/drawing/2014/main" id="{C1546252-EFA4-F64B-A48B-6FB0BC338F57}"/>
              </a:ext>
            </a:extLst>
          </p:cNvPr>
          <p:cNvSpPr txBox="1">
            <a:spLocks noChangeArrowheads="1"/>
          </p:cNvSpPr>
          <p:nvPr/>
        </p:nvSpPr>
        <p:spPr bwMode="auto">
          <a:xfrm>
            <a:off x="152400" y="6248400"/>
            <a:ext cx="83042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J.H. van Hateren. Real and optimal neural images in early vision. </a:t>
            </a:r>
            <a:r>
              <a:rPr lang="en-US" altLang="en-US" sz="1600" i="1"/>
              <a:t>Nature</a:t>
            </a:r>
            <a:r>
              <a:rPr lang="en-US" altLang="en-US" sz="1600"/>
              <a:t> 360:68-70 (1992)</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a:extLst>
              <a:ext uri="{FF2B5EF4-FFF2-40B4-BE49-F238E27FC236}">
                <a16:creationId xmlns:a16="http://schemas.microsoft.com/office/drawing/2014/main" id="{ACCF7382-A814-ED47-9DC3-28F7227DC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363" y="1265238"/>
            <a:ext cx="6307137"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ext Box 3">
            <a:extLst>
              <a:ext uri="{FF2B5EF4-FFF2-40B4-BE49-F238E27FC236}">
                <a16:creationId xmlns:a16="http://schemas.microsoft.com/office/drawing/2014/main" id="{880545B8-D80E-0046-B7FE-804D0738AE6D}"/>
              </a:ext>
            </a:extLst>
          </p:cNvPr>
          <p:cNvSpPr txBox="1">
            <a:spLocks noChangeArrowheads="1"/>
          </p:cNvSpPr>
          <p:nvPr/>
        </p:nvSpPr>
        <p:spPr bwMode="auto">
          <a:xfrm>
            <a:off x="1647825" y="293688"/>
            <a:ext cx="580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Spatial adaptation in retinal ganglion cells</a:t>
            </a:r>
          </a:p>
        </p:txBody>
      </p:sp>
      <p:sp>
        <p:nvSpPr>
          <p:cNvPr id="53251" name="Text Box 4">
            <a:extLst>
              <a:ext uri="{FF2B5EF4-FFF2-40B4-BE49-F238E27FC236}">
                <a16:creationId xmlns:a16="http://schemas.microsoft.com/office/drawing/2014/main" id="{7B618ADB-3D69-3E4D-BC9F-3E425736DFF7}"/>
              </a:ext>
            </a:extLst>
          </p:cNvPr>
          <p:cNvSpPr txBox="1">
            <a:spLocks noChangeArrowheads="1"/>
          </p:cNvSpPr>
          <p:nvPr/>
        </p:nvSpPr>
        <p:spPr bwMode="auto">
          <a:xfrm>
            <a:off x="5559425" y="6296025"/>
            <a:ext cx="3176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Barlow, Fitzhugh &amp; Kuffler (1957)</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Box 1">
            <a:extLst>
              <a:ext uri="{FF2B5EF4-FFF2-40B4-BE49-F238E27FC236}">
                <a16:creationId xmlns:a16="http://schemas.microsoft.com/office/drawing/2014/main" id="{2CA79B81-1CD7-6846-BB2E-4F8A47632D7F}"/>
              </a:ext>
            </a:extLst>
          </p:cNvPr>
          <p:cNvSpPr txBox="1">
            <a:spLocks noChangeArrowheads="1"/>
          </p:cNvSpPr>
          <p:nvPr/>
        </p:nvSpPr>
        <p:spPr bwMode="auto">
          <a:xfrm>
            <a:off x="609600" y="990600"/>
            <a:ext cx="76962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Theories of efficient coding:</a:t>
            </a:r>
          </a:p>
          <a:p>
            <a:endParaRPr lang="en-US" altLang="en-US" sz="2200"/>
          </a:p>
          <a:p>
            <a:r>
              <a:rPr lang="en-US" altLang="en-US" sz="2200"/>
              <a:t>An ideal encoder should use all output values with equal probability</a:t>
            </a:r>
          </a:p>
          <a:p>
            <a:endParaRPr lang="en-US" altLang="en-US" sz="2200"/>
          </a:p>
          <a:p>
            <a:r>
              <a:rPr lang="en-US" altLang="en-US" sz="2200"/>
              <a:t>Low frequencies dominate in natural scenes</a:t>
            </a:r>
          </a:p>
          <a:p>
            <a:endParaRPr lang="en-US" altLang="en-US" sz="2200"/>
          </a:p>
          <a:p>
            <a:r>
              <a:rPr lang="en-US" altLang="en-US" sz="2200"/>
              <a:t>An efficient encoder should amplify higher frequencies more than low frequencies</a:t>
            </a:r>
          </a:p>
          <a:p>
            <a:endParaRPr lang="en-US" altLang="en-US" sz="2200"/>
          </a:p>
          <a:p>
            <a:r>
              <a:rPr lang="en-US" altLang="en-US" sz="2200"/>
              <a:t>But when signals are more noisy, such as when the signal is weak, higher frequencies should be reduced, as they carry little information </a:t>
            </a:r>
          </a:p>
          <a:p>
            <a:r>
              <a:rPr lang="en-US" altLang="en-US" sz="2200"/>
              <a:t>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74692" y="2090214"/>
            <a:ext cx="1786808" cy="2752604"/>
            <a:chOff x="777874" y="1292225"/>
            <a:chExt cx="2304197" cy="3549650"/>
          </a:xfrm>
        </p:grpSpPr>
        <p:pic>
          <p:nvPicPr>
            <p:cNvPr id="2" name="Picture 1" descr="Screen Shot 2019-03-19 at 5.06.06 PM.png"/>
            <p:cNvPicPr>
              <a:picLocks noChangeAspect="1"/>
            </p:cNvPicPr>
            <p:nvPr/>
          </p:nvPicPr>
          <p:blipFill rotWithShape="1">
            <a:blip r:embed="rId2">
              <a:extLst>
                <a:ext uri="{28A0092B-C50C-407E-A947-70E740481C1C}">
                  <a14:useLocalDpi xmlns:a14="http://schemas.microsoft.com/office/drawing/2010/main" val="0"/>
                </a:ext>
              </a:extLst>
            </a:blip>
            <a:srcRect l="53419"/>
            <a:stretch/>
          </p:blipFill>
          <p:spPr>
            <a:xfrm>
              <a:off x="777874" y="1292225"/>
              <a:ext cx="2304197" cy="3549650"/>
            </a:xfrm>
            <a:prstGeom prst="rect">
              <a:avLst/>
            </a:prstGeom>
          </p:spPr>
        </p:pic>
        <p:sp>
          <p:nvSpPr>
            <p:cNvPr id="4" name="Freeform 3"/>
            <p:cNvSpPr/>
            <p:nvPr/>
          </p:nvSpPr>
          <p:spPr>
            <a:xfrm>
              <a:off x="2298700" y="2273300"/>
              <a:ext cx="719526" cy="730250"/>
            </a:xfrm>
            <a:custGeom>
              <a:avLst/>
              <a:gdLst>
                <a:gd name="connsiteX0" fmla="*/ 654050 w 719526"/>
                <a:gd name="connsiteY0" fmla="*/ 25400 h 730250"/>
                <a:gd name="connsiteX1" fmla="*/ 660400 w 719526"/>
                <a:gd name="connsiteY1" fmla="*/ 520700 h 730250"/>
                <a:gd name="connsiteX2" fmla="*/ 654050 w 719526"/>
                <a:gd name="connsiteY2" fmla="*/ 609600 h 730250"/>
                <a:gd name="connsiteX3" fmla="*/ 647700 w 719526"/>
                <a:gd name="connsiteY3" fmla="*/ 628650 h 730250"/>
                <a:gd name="connsiteX4" fmla="*/ 622300 w 719526"/>
                <a:gd name="connsiteY4" fmla="*/ 641350 h 730250"/>
                <a:gd name="connsiteX5" fmla="*/ 603250 w 719526"/>
                <a:gd name="connsiteY5" fmla="*/ 654050 h 730250"/>
                <a:gd name="connsiteX6" fmla="*/ 565150 w 719526"/>
                <a:gd name="connsiteY6" fmla="*/ 666750 h 730250"/>
                <a:gd name="connsiteX7" fmla="*/ 546100 w 719526"/>
                <a:gd name="connsiteY7" fmla="*/ 673100 h 730250"/>
                <a:gd name="connsiteX8" fmla="*/ 501650 w 719526"/>
                <a:gd name="connsiteY8" fmla="*/ 679450 h 730250"/>
                <a:gd name="connsiteX9" fmla="*/ 457200 w 719526"/>
                <a:gd name="connsiteY9" fmla="*/ 692150 h 730250"/>
                <a:gd name="connsiteX10" fmla="*/ 393700 w 719526"/>
                <a:gd name="connsiteY10" fmla="*/ 704850 h 730250"/>
                <a:gd name="connsiteX11" fmla="*/ 311150 w 719526"/>
                <a:gd name="connsiteY11" fmla="*/ 717550 h 730250"/>
                <a:gd name="connsiteX12" fmla="*/ 222250 w 719526"/>
                <a:gd name="connsiteY12" fmla="*/ 730250 h 730250"/>
                <a:gd name="connsiteX13" fmla="*/ 107950 w 719526"/>
                <a:gd name="connsiteY13" fmla="*/ 723900 h 730250"/>
                <a:gd name="connsiteX14" fmla="*/ 88900 w 719526"/>
                <a:gd name="connsiteY14" fmla="*/ 717550 h 730250"/>
                <a:gd name="connsiteX15" fmla="*/ 76200 w 719526"/>
                <a:gd name="connsiteY15" fmla="*/ 698500 h 730250"/>
                <a:gd name="connsiteX16" fmla="*/ 57150 w 719526"/>
                <a:gd name="connsiteY16" fmla="*/ 685800 h 730250"/>
                <a:gd name="connsiteX17" fmla="*/ 50800 w 719526"/>
                <a:gd name="connsiteY17" fmla="*/ 666750 h 730250"/>
                <a:gd name="connsiteX18" fmla="*/ 25400 w 719526"/>
                <a:gd name="connsiteY18" fmla="*/ 628650 h 730250"/>
                <a:gd name="connsiteX19" fmla="*/ 12700 w 719526"/>
                <a:gd name="connsiteY19" fmla="*/ 590550 h 730250"/>
                <a:gd name="connsiteX20" fmla="*/ 6350 w 719526"/>
                <a:gd name="connsiteY20" fmla="*/ 571500 h 730250"/>
                <a:gd name="connsiteX21" fmla="*/ 0 w 719526"/>
                <a:gd name="connsiteY21" fmla="*/ 552450 h 730250"/>
                <a:gd name="connsiteX22" fmla="*/ 6350 w 719526"/>
                <a:gd name="connsiteY22" fmla="*/ 476250 h 730250"/>
                <a:gd name="connsiteX23" fmla="*/ 12700 w 719526"/>
                <a:gd name="connsiteY23" fmla="*/ 444500 h 730250"/>
                <a:gd name="connsiteX24" fmla="*/ 19050 w 719526"/>
                <a:gd name="connsiteY24" fmla="*/ 355600 h 730250"/>
                <a:gd name="connsiteX25" fmla="*/ 25400 w 719526"/>
                <a:gd name="connsiteY25" fmla="*/ 336550 h 730250"/>
                <a:gd name="connsiteX26" fmla="*/ 44450 w 719526"/>
                <a:gd name="connsiteY26" fmla="*/ 323850 h 730250"/>
                <a:gd name="connsiteX27" fmla="*/ 57150 w 719526"/>
                <a:gd name="connsiteY27" fmla="*/ 298450 h 730250"/>
                <a:gd name="connsiteX28" fmla="*/ 76200 w 719526"/>
                <a:gd name="connsiteY28" fmla="*/ 285750 h 730250"/>
                <a:gd name="connsiteX29" fmla="*/ 114300 w 719526"/>
                <a:gd name="connsiteY29" fmla="*/ 247650 h 730250"/>
                <a:gd name="connsiteX30" fmla="*/ 146050 w 719526"/>
                <a:gd name="connsiteY30" fmla="*/ 209550 h 730250"/>
                <a:gd name="connsiteX31" fmla="*/ 165100 w 719526"/>
                <a:gd name="connsiteY31" fmla="*/ 184150 h 730250"/>
                <a:gd name="connsiteX32" fmla="*/ 177800 w 719526"/>
                <a:gd name="connsiteY32" fmla="*/ 165100 h 730250"/>
                <a:gd name="connsiteX33" fmla="*/ 196850 w 719526"/>
                <a:gd name="connsiteY33" fmla="*/ 146050 h 730250"/>
                <a:gd name="connsiteX34" fmla="*/ 222250 w 719526"/>
                <a:gd name="connsiteY34" fmla="*/ 107950 h 730250"/>
                <a:gd name="connsiteX35" fmla="*/ 279400 w 719526"/>
                <a:gd name="connsiteY35" fmla="*/ 57150 h 730250"/>
                <a:gd name="connsiteX36" fmla="*/ 298450 w 719526"/>
                <a:gd name="connsiteY36" fmla="*/ 50800 h 730250"/>
                <a:gd name="connsiteX37" fmla="*/ 317500 w 719526"/>
                <a:gd name="connsiteY37" fmla="*/ 38100 h 730250"/>
                <a:gd name="connsiteX38" fmla="*/ 355600 w 719526"/>
                <a:gd name="connsiteY38" fmla="*/ 25400 h 730250"/>
                <a:gd name="connsiteX39" fmla="*/ 374650 w 719526"/>
                <a:gd name="connsiteY39" fmla="*/ 19050 h 730250"/>
                <a:gd name="connsiteX40" fmla="*/ 393700 w 719526"/>
                <a:gd name="connsiteY40" fmla="*/ 12700 h 730250"/>
                <a:gd name="connsiteX41" fmla="*/ 457200 w 719526"/>
                <a:gd name="connsiteY41" fmla="*/ 0 h 730250"/>
                <a:gd name="connsiteX42" fmla="*/ 711200 w 719526"/>
                <a:gd name="connsiteY42" fmla="*/ 6350 h 730250"/>
                <a:gd name="connsiteX43" fmla="*/ 717550 w 719526"/>
                <a:gd name="connsiteY43" fmla="*/ 25400 h 730250"/>
                <a:gd name="connsiteX44" fmla="*/ 679450 w 719526"/>
                <a:gd name="connsiteY44" fmla="*/ 38100 h 730250"/>
                <a:gd name="connsiteX45" fmla="*/ 654050 w 719526"/>
                <a:gd name="connsiteY45" fmla="*/ 25400 h 7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9526" h="730250">
                  <a:moveTo>
                    <a:pt x="654050" y="25400"/>
                  </a:moveTo>
                  <a:cubicBezTo>
                    <a:pt x="656167" y="190500"/>
                    <a:pt x="660400" y="355586"/>
                    <a:pt x="660400" y="520700"/>
                  </a:cubicBezTo>
                  <a:cubicBezTo>
                    <a:pt x="660400" y="550409"/>
                    <a:pt x="657521" y="580095"/>
                    <a:pt x="654050" y="609600"/>
                  </a:cubicBezTo>
                  <a:cubicBezTo>
                    <a:pt x="653268" y="616248"/>
                    <a:pt x="652433" y="623917"/>
                    <a:pt x="647700" y="628650"/>
                  </a:cubicBezTo>
                  <a:cubicBezTo>
                    <a:pt x="641007" y="635343"/>
                    <a:pt x="630519" y="636654"/>
                    <a:pt x="622300" y="641350"/>
                  </a:cubicBezTo>
                  <a:cubicBezTo>
                    <a:pt x="615674" y="645136"/>
                    <a:pt x="610224" y="650950"/>
                    <a:pt x="603250" y="654050"/>
                  </a:cubicBezTo>
                  <a:cubicBezTo>
                    <a:pt x="591017" y="659487"/>
                    <a:pt x="577850" y="662517"/>
                    <a:pt x="565150" y="666750"/>
                  </a:cubicBezTo>
                  <a:cubicBezTo>
                    <a:pt x="558800" y="668867"/>
                    <a:pt x="552726" y="672153"/>
                    <a:pt x="546100" y="673100"/>
                  </a:cubicBezTo>
                  <a:lnTo>
                    <a:pt x="501650" y="679450"/>
                  </a:lnTo>
                  <a:cubicBezTo>
                    <a:pt x="481659" y="686114"/>
                    <a:pt x="479526" y="687366"/>
                    <a:pt x="457200" y="692150"/>
                  </a:cubicBezTo>
                  <a:cubicBezTo>
                    <a:pt x="436093" y="696673"/>
                    <a:pt x="414641" y="699615"/>
                    <a:pt x="393700" y="704850"/>
                  </a:cubicBezTo>
                  <a:cubicBezTo>
                    <a:pt x="349705" y="715849"/>
                    <a:pt x="376974" y="710236"/>
                    <a:pt x="311150" y="717550"/>
                  </a:cubicBezTo>
                  <a:cubicBezTo>
                    <a:pt x="276959" y="726098"/>
                    <a:pt x="265560" y="730250"/>
                    <a:pt x="222250" y="730250"/>
                  </a:cubicBezTo>
                  <a:cubicBezTo>
                    <a:pt x="184091" y="730250"/>
                    <a:pt x="146050" y="726017"/>
                    <a:pt x="107950" y="723900"/>
                  </a:cubicBezTo>
                  <a:cubicBezTo>
                    <a:pt x="101600" y="721783"/>
                    <a:pt x="94127" y="721731"/>
                    <a:pt x="88900" y="717550"/>
                  </a:cubicBezTo>
                  <a:cubicBezTo>
                    <a:pt x="82941" y="712782"/>
                    <a:pt x="81596" y="703896"/>
                    <a:pt x="76200" y="698500"/>
                  </a:cubicBezTo>
                  <a:cubicBezTo>
                    <a:pt x="70804" y="693104"/>
                    <a:pt x="63500" y="690033"/>
                    <a:pt x="57150" y="685800"/>
                  </a:cubicBezTo>
                  <a:cubicBezTo>
                    <a:pt x="55033" y="679450"/>
                    <a:pt x="54051" y="672601"/>
                    <a:pt x="50800" y="666750"/>
                  </a:cubicBezTo>
                  <a:cubicBezTo>
                    <a:pt x="43387" y="653407"/>
                    <a:pt x="30227" y="643130"/>
                    <a:pt x="25400" y="628650"/>
                  </a:cubicBezTo>
                  <a:lnTo>
                    <a:pt x="12700" y="590550"/>
                  </a:lnTo>
                  <a:lnTo>
                    <a:pt x="6350" y="571500"/>
                  </a:lnTo>
                  <a:lnTo>
                    <a:pt x="0" y="552450"/>
                  </a:lnTo>
                  <a:cubicBezTo>
                    <a:pt x="2117" y="527050"/>
                    <a:pt x="3372" y="501563"/>
                    <a:pt x="6350" y="476250"/>
                  </a:cubicBezTo>
                  <a:cubicBezTo>
                    <a:pt x="7611" y="465531"/>
                    <a:pt x="11570" y="455234"/>
                    <a:pt x="12700" y="444500"/>
                  </a:cubicBezTo>
                  <a:cubicBezTo>
                    <a:pt x="15810" y="414954"/>
                    <a:pt x="15579" y="385105"/>
                    <a:pt x="19050" y="355600"/>
                  </a:cubicBezTo>
                  <a:cubicBezTo>
                    <a:pt x="19832" y="348952"/>
                    <a:pt x="21219" y="341777"/>
                    <a:pt x="25400" y="336550"/>
                  </a:cubicBezTo>
                  <a:cubicBezTo>
                    <a:pt x="30168" y="330591"/>
                    <a:pt x="38100" y="328083"/>
                    <a:pt x="44450" y="323850"/>
                  </a:cubicBezTo>
                  <a:cubicBezTo>
                    <a:pt x="48683" y="315383"/>
                    <a:pt x="51090" y="305722"/>
                    <a:pt x="57150" y="298450"/>
                  </a:cubicBezTo>
                  <a:cubicBezTo>
                    <a:pt x="62036" y="292587"/>
                    <a:pt x="70496" y="290820"/>
                    <a:pt x="76200" y="285750"/>
                  </a:cubicBezTo>
                  <a:cubicBezTo>
                    <a:pt x="89624" y="273818"/>
                    <a:pt x="104337" y="262594"/>
                    <a:pt x="114300" y="247650"/>
                  </a:cubicBezTo>
                  <a:cubicBezTo>
                    <a:pt x="142369" y="205546"/>
                    <a:pt x="109380" y="252331"/>
                    <a:pt x="146050" y="209550"/>
                  </a:cubicBezTo>
                  <a:cubicBezTo>
                    <a:pt x="152938" y="201515"/>
                    <a:pt x="158949" y="192762"/>
                    <a:pt x="165100" y="184150"/>
                  </a:cubicBezTo>
                  <a:cubicBezTo>
                    <a:pt x="169536" y="177940"/>
                    <a:pt x="172914" y="170963"/>
                    <a:pt x="177800" y="165100"/>
                  </a:cubicBezTo>
                  <a:cubicBezTo>
                    <a:pt x="183549" y="158201"/>
                    <a:pt x="191337" y="153139"/>
                    <a:pt x="196850" y="146050"/>
                  </a:cubicBezTo>
                  <a:cubicBezTo>
                    <a:pt x="206221" y="134002"/>
                    <a:pt x="211457" y="118743"/>
                    <a:pt x="222250" y="107950"/>
                  </a:cubicBezTo>
                  <a:cubicBezTo>
                    <a:pt x="239079" y="91121"/>
                    <a:pt x="256737" y="68481"/>
                    <a:pt x="279400" y="57150"/>
                  </a:cubicBezTo>
                  <a:cubicBezTo>
                    <a:pt x="285387" y="54157"/>
                    <a:pt x="292463" y="53793"/>
                    <a:pt x="298450" y="50800"/>
                  </a:cubicBezTo>
                  <a:cubicBezTo>
                    <a:pt x="305276" y="47387"/>
                    <a:pt x="310526" y="41200"/>
                    <a:pt x="317500" y="38100"/>
                  </a:cubicBezTo>
                  <a:cubicBezTo>
                    <a:pt x="329733" y="32663"/>
                    <a:pt x="342900" y="29633"/>
                    <a:pt x="355600" y="25400"/>
                  </a:cubicBezTo>
                  <a:lnTo>
                    <a:pt x="374650" y="19050"/>
                  </a:lnTo>
                  <a:cubicBezTo>
                    <a:pt x="381000" y="16933"/>
                    <a:pt x="387136" y="14013"/>
                    <a:pt x="393700" y="12700"/>
                  </a:cubicBezTo>
                  <a:lnTo>
                    <a:pt x="457200" y="0"/>
                  </a:lnTo>
                  <a:cubicBezTo>
                    <a:pt x="541867" y="2117"/>
                    <a:pt x="626907" y="-1874"/>
                    <a:pt x="711200" y="6350"/>
                  </a:cubicBezTo>
                  <a:cubicBezTo>
                    <a:pt x="717862" y="7000"/>
                    <a:pt x="722283" y="20667"/>
                    <a:pt x="717550" y="25400"/>
                  </a:cubicBezTo>
                  <a:cubicBezTo>
                    <a:pt x="708084" y="34866"/>
                    <a:pt x="688916" y="28634"/>
                    <a:pt x="679450" y="38100"/>
                  </a:cubicBezTo>
                  <a:lnTo>
                    <a:pt x="654050" y="2540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778000" y="4191000"/>
              <a:ext cx="1060450" cy="3302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294753" y="2300517"/>
            <a:ext cx="736500" cy="369332"/>
          </a:xfrm>
          <a:prstGeom prst="rect">
            <a:avLst/>
          </a:prstGeom>
          <a:noFill/>
        </p:spPr>
        <p:txBody>
          <a:bodyPr wrap="none" rtlCol="0">
            <a:spAutoFit/>
          </a:bodyPr>
          <a:lstStyle/>
          <a:p>
            <a:r>
              <a:rPr lang="en-US" sz="1800" u="none" dirty="0">
                <a:latin typeface="Arial"/>
                <a:cs typeface="Arial"/>
              </a:rPr>
              <a:t>Cone</a:t>
            </a:r>
          </a:p>
        </p:txBody>
      </p:sp>
      <p:sp>
        <p:nvSpPr>
          <p:cNvPr id="8" name="TextBox 7"/>
          <p:cNvSpPr txBox="1"/>
          <p:nvPr/>
        </p:nvSpPr>
        <p:spPr>
          <a:xfrm>
            <a:off x="-20443" y="3004851"/>
            <a:ext cx="1313693" cy="369332"/>
          </a:xfrm>
          <a:prstGeom prst="rect">
            <a:avLst/>
          </a:prstGeom>
          <a:noFill/>
        </p:spPr>
        <p:txBody>
          <a:bodyPr wrap="none" rtlCol="0">
            <a:spAutoFit/>
          </a:bodyPr>
          <a:lstStyle/>
          <a:p>
            <a:pPr algn="ctr"/>
            <a:r>
              <a:rPr lang="en-US" sz="1800" u="none" dirty="0">
                <a:latin typeface="Arial"/>
                <a:cs typeface="Arial"/>
              </a:rPr>
              <a:t>Bipolar cell</a:t>
            </a:r>
          </a:p>
        </p:txBody>
      </p:sp>
      <p:sp>
        <p:nvSpPr>
          <p:cNvPr id="9" name="TextBox 8"/>
          <p:cNvSpPr txBox="1"/>
          <p:nvPr/>
        </p:nvSpPr>
        <p:spPr>
          <a:xfrm>
            <a:off x="4289" y="4516546"/>
            <a:ext cx="1519166" cy="369332"/>
          </a:xfrm>
          <a:prstGeom prst="rect">
            <a:avLst/>
          </a:prstGeom>
          <a:noFill/>
        </p:spPr>
        <p:txBody>
          <a:bodyPr wrap="none" rtlCol="0">
            <a:spAutoFit/>
          </a:bodyPr>
          <a:lstStyle/>
          <a:p>
            <a:pPr algn="ctr"/>
            <a:r>
              <a:rPr lang="en-US" sz="1800" u="none" dirty="0">
                <a:latin typeface="Arial"/>
                <a:cs typeface="Arial"/>
              </a:rPr>
              <a:t>Ganglion cell</a:t>
            </a:r>
          </a:p>
        </p:txBody>
      </p:sp>
      <p:grpSp>
        <p:nvGrpSpPr>
          <p:cNvPr id="58" name="Group 57"/>
          <p:cNvGrpSpPr/>
          <p:nvPr/>
        </p:nvGrpSpPr>
        <p:grpSpPr>
          <a:xfrm>
            <a:off x="3708398" y="3595132"/>
            <a:ext cx="749300" cy="1958287"/>
            <a:chOff x="3708398" y="3595132"/>
            <a:chExt cx="749300" cy="1958287"/>
          </a:xfrm>
        </p:grpSpPr>
        <p:cxnSp>
          <p:nvCxnSpPr>
            <p:cNvPr id="30" name="Straight Arrow Connector 29"/>
            <p:cNvCxnSpPr>
              <a:stCxn id="28" idx="4"/>
            </p:cNvCxnSpPr>
            <p:nvPr/>
          </p:nvCxnSpPr>
          <p:spPr>
            <a:xfrm>
              <a:off x="4076698" y="3595132"/>
              <a:ext cx="0" cy="195828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708398" y="3891775"/>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785518" y="4113289"/>
              <a:ext cx="609600" cy="338972"/>
              <a:chOff x="5753100" y="4159129"/>
              <a:chExt cx="609600" cy="338972"/>
            </a:xfrm>
          </p:grpSpPr>
          <p:cxnSp>
            <p:nvCxnSpPr>
              <p:cNvPr id="34" name="Straight Connector 33"/>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58"/>
          <p:cNvGrpSpPr/>
          <p:nvPr/>
        </p:nvGrpSpPr>
        <p:grpSpPr>
          <a:xfrm>
            <a:off x="5552629" y="1910597"/>
            <a:ext cx="1498600" cy="3561183"/>
            <a:chOff x="5552629" y="1910597"/>
            <a:chExt cx="1498600" cy="3561183"/>
          </a:xfrm>
        </p:grpSpPr>
        <p:pic>
          <p:nvPicPr>
            <p:cNvPr id="15" name="Picture 14" descr="Screen Shot 2019-03-19 at 5.40.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 name="Rectangle 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6326409" y="3513493"/>
              <a:ext cx="0" cy="195828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958109" y="3810136"/>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6035229" y="4031650"/>
              <a:ext cx="609600" cy="338972"/>
              <a:chOff x="5753100" y="4159129"/>
              <a:chExt cx="609600" cy="338972"/>
            </a:xfrm>
          </p:grpSpPr>
          <p:cxnSp>
            <p:nvCxnSpPr>
              <p:cNvPr id="42" name="Straight Connector 41"/>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56"/>
          <p:cNvGrpSpPr/>
          <p:nvPr/>
        </p:nvGrpSpPr>
        <p:grpSpPr>
          <a:xfrm>
            <a:off x="3048000" y="1828800"/>
            <a:ext cx="2095498" cy="1766332"/>
            <a:chOff x="3048000" y="1828800"/>
            <a:chExt cx="2095498" cy="1766332"/>
          </a:xfrm>
        </p:grpSpPr>
        <p:sp>
          <p:nvSpPr>
            <p:cNvPr id="17" name="Oval 16"/>
            <p:cNvSpPr/>
            <p:nvPr/>
          </p:nvSpPr>
          <p:spPr>
            <a:xfrm>
              <a:off x="3048000"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48098"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3365498" y="2256641"/>
              <a:ext cx="482600" cy="871078"/>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76698" y="2256641"/>
              <a:ext cx="0" cy="815916"/>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305298" y="2188620"/>
              <a:ext cx="596900" cy="88393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848098" y="3137932"/>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86298"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2521020" y="2552971"/>
            <a:ext cx="2423969" cy="544765"/>
            <a:chOff x="2521020" y="2552971"/>
            <a:chExt cx="2423969" cy="544765"/>
          </a:xfrm>
        </p:grpSpPr>
        <p:sp>
          <p:nvSpPr>
            <p:cNvPr id="44" name="TextBox 43"/>
            <p:cNvSpPr txBox="1"/>
            <p:nvPr/>
          </p:nvSpPr>
          <p:spPr>
            <a:xfrm>
              <a:off x="2521020" y="2552971"/>
              <a:ext cx="1070012" cy="544765"/>
            </a:xfrm>
            <a:prstGeom prst="rect">
              <a:avLst/>
            </a:prstGeom>
            <a:noFill/>
          </p:spPr>
          <p:txBody>
            <a:bodyPr wrap="none" rtlCol="0">
              <a:spAutoFit/>
            </a:bodyPr>
            <a:lstStyle/>
            <a:p>
              <a:pPr algn="ctr">
                <a:lnSpc>
                  <a:spcPct val="80000"/>
                </a:lnSpc>
              </a:pPr>
              <a:r>
                <a:rPr lang="en-US" sz="1800" u="none" dirty="0">
                  <a:solidFill>
                    <a:schemeClr val="accent6">
                      <a:lumMod val="75000"/>
                    </a:schemeClr>
                  </a:solidFill>
                  <a:latin typeface="Arial"/>
                  <a:cs typeface="Arial"/>
                </a:rPr>
                <a:t>Synaptic</a:t>
              </a:r>
            </a:p>
            <a:p>
              <a:pPr algn="ctr">
                <a:lnSpc>
                  <a:spcPct val="80000"/>
                </a:lnSpc>
              </a:pPr>
              <a:r>
                <a:rPr lang="en-US" sz="1800" u="none" dirty="0">
                  <a:solidFill>
                    <a:schemeClr val="accent6">
                      <a:lumMod val="75000"/>
                    </a:schemeClr>
                  </a:solidFill>
                  <a:latin typeface="Arial"/>
                  <a:cs typeface="Arial"/>
                </a:rPr>
                <a:t>weights</a:t>
              </a:r>
            </a:p>
          </p:txBody>
        </p:sp>
        <p:sp>
          <p:nvSpPr>
            <p:cNvPr id="49" name="TextBox 48"/>
            <p:cNvSpPr txBox="1"/>
            <p:nvPr/>
          </p:nvSpPr>
          <p:spPr>
            <a:xfrm>
              <a:off x="3623211" y="2552971"/>
              <a:ext cx="449775" cy="369332"/>
            </a:xfrm>
            <a:prstGeom prst="rect">
              <a:avLst/>
            </a:prstGeom>
            <a:noFill/>
          </p:spPr>
          <p:txBody>
            <a:bodyPr wrap="none" rtlCol="0">
              <a:spAutoFit/>
            </a:bodyPr>
            <a:lstStyle/>
            <a:p>
              <a:r>
                <a:rPr lang="en-US" sz="1800" u="none" dirty="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1</a:t>
              </a:r>
            </a:p>
          </p:txBody>
        </p:sp>
        <p:sp>
          <p:nvSpPr>
            <p:cNvPr id="50" name="TextBox 49"/>
            <p:cNvSpPr txBox="1"/>
            <p:nvPr/>
          </p:nvSpPr>
          <p:spPr>
            <a:xfrm>
              <a:off x="4041492" y="2574549"/>
              <a:ext cx="449775" cy="369332"/>
            </a:xfrm>
            <a:prstGeom prst="rect">
              <a:avLst/>
            </a:prstGeom>
            <a:noFill/>
          </p:spPr>
          <p:txBody>
            <a:bodyPr wrap="none" rtlCol="0">
              <a:spAutoFit/>
            </a:bodyPr>
            <a:lstStyle/>
            <a:p>
              <a:r>
                <a:rPr lang="en-US" sz="1800" u="none" dirty="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2</a:t>
              </a:r>
            </a:p>
          </p:txBody>
        </p:sp>
        <p:sp>
          <p:nvSpPr>
            <p:cNvPr id="51" name="TextBox 50"/>
            <p:cNvSpPr txBox="1"/>
            <p:nvPr/>
          </p:nvSpPr>
          <p:spPr>
            <a:xfrm>
              <a:off x="4495214" y="2566182"/>
              <a:ext cx="449775" cy="369332"/>
            </a:xfrm>
            <a:prstGeom prst="rect">
              <a:avLst/>
            </a:prstGeom>
            <a:noFill/>
          </p:spPr>
          <p:txBody>
            <a:bodyPr wrap="none" rtlCol="0">
              <a:spAutoFit/>
            </a:bodyPr>
            <a:lstStyle/>
            <a:p>
              <a:r>
                <a:rPr lang="en-US" sz="1800" u="none" dirty="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3</a:t>
              </a:r>
            </a:p>
          </p:txBody>
        </p:sp>
      </p:grpSp>
      <p:sp>
        <p:nvSpPr>
          <p:cNvPr id="52" name="TextBox 51"/>
          <p:cNvSpPr txBox="1"/>
          <p:nvPr/>
        </p:nvSpPr>
        <p:spPr>
          <a:xfrm>
            <a:off x="4777905" y="1028700"/>
            <a:ext cx="3097009" cy="369332"/>
          </a:xfrm>
          <a:prstGeom prst="rect">
            <a:avLst/>
          </a:prstGeom>
          <a:noFill/>
        </p:spPr>
        <p:txBody>
          <a:bodyPr wrap="none" rtlCol="0">
            <a:spAutoFit/>
          </a:bodyPr>
          <a:lstStyle/>
          <a:p>
            <a:r>
              <a:rPr lang="en-US" sz="1800" u="none" dirty="0">
                <a:latin typeface="Arial"/>
                <a:cs typeface="Arial"/>
              </a:rPr>
              <a:t>Linear-Nonlinear (LN) Model</a:t>
            </a:r>
          </a:p>
        </p:txBody>
      </p:sp>
      <p:sp>
        <p:nvSpPr>
          <p:cNvPr id="53" name="TextBox 52"/>
          <p:cNvSpPr txBox="1"/>
          <p:nvPr/>
        </p:nvSpPr>
        <p:spPr>
          <a:xfrm>
            <a:off x="7177475" y="1583067"/>
            <a:ext cx="1775584" cy="1200329"/>
          </a:xfrm>
          <a:prstGeom prst="rect">
            <a:avLst/>
          </a:prstGeom>
          <a:noFill/>
        </p:spPr>
        <p:txBody>
          <a:bodyPr wrap="none" rtlCol="0">
            <a:spAutoFit/>
          </a:bodyPr>
          <a:lstStyle/>
          <a:p>
            <a:pPr algn="ctr"/>
            <a:r>
              <a:rPr lang="en-US" sz="1800" u="none" dirty="0">
                <a:latin typeface="Arial"/>
                <a:cs typeface="Arial"/>
              </a:rPr>
              <a:t>Receptive Field</a:t>
            </a:r>
          </a:p>
          <a:p>
            <a:pPr algn="ctr"/>
            <a:endParaRPr lang="en-US" sz="1800" u="none" dirty="0">
              <a:latin typeface="Arial"/>
              <a:cs typeface="Arial"/>
            </a:endParaRPr>
          </a:p>
          <a:p>
            <a:pPr algn="ctr"/>
            <a:endParaRPr lang="en-US" sz="1800" u="none" dirty="0">
              <a:latin typeface="Arial"/>
              <a:cs typeface="Arial"/>
            </a:endParaRPr>
          </a:p>
          <a:p>
            <a:pPr algn="ctr"/>
            <a:endParaRPr lang="en-US" sz="1800" u="none" dirty="0">
              <a:latin typeface="Arial"/>
              <a:cs typeface="Arial"/>
            </a:endParaRPr>
          </a:p>
        </p:txBody>
      </p:sp>
      <p:sp>
        <p:nvSpPr>
          <p:cNvPr id="55" name="TextBox 54"/>
          <p:cNvSpPr txBox="1"/>
          <p:nvPr/>
        </p:nvSpPr>
        <p:spPr>
          <a:xfrm>
            <a:off x="7285235" y="3360361"/>
            <a:ext cx="1604801" cy="1200329"/>
          </a:xfrm>
          <a:prstGeom prst="rect">
            <a:avLst/>
          </a:prstGeom>
          <a:noFill/>
        </p:spPr>
        <p:txBody>
          <a:bodyPr wrap="none" rtlCol="0">
            <a:spAutoFit/>
          </a:bodyPr>
          <a:lstStyle/>
          <a:p>
            <a:pPr algn="ctr"/>
            <a:r>
              <a:rPr lang="en-US" sz="1800" u="none" dirty="0">
                <a:latin typeface="Arial"/>
                <a:cs typeface="Arial"/>
              </a:rPr>
              <a:t>Preferred</a:t>
            </a:r>
          </a:p>
          <a:p>
            <a:pPr algn="ctr"/>
            <a:r>
              <a:rPr lang="en-US" sz="1800" u="none" dirty="0">
                <a:latin typeface="Arial"/>
                <a:cs typeface="Arial"/>
              </a:rPr>
              <a:t>Visual feature</a:t>
            </a:r>
          </a:p>
          <a:p>
            <a:pPr algn="ctr"/>
            <a:endParaRPr lang="en-US" sz="1800" u="none" dirty="0">
              <a:latin typeface="Arial"/>
              <a:cs typeface="Arial"/>
            </a:endParaRPr>
          </a:p>
          <a:p>
            <a:pPr algn="ctr"/>
            <a:endParaRPr lang="en-US" sz="1800" u="none" dirty="0">
              <a:latin typeface="Arial"/>
              <a:cs typeface="Arial"/>
            </a:endParaRPr>
          </a:p>
        </p:txBody>
      </p:sp>
      <p:grpSp>
        <p:nvGrpSpPr>
          <p:cNvPr id="22" name="Group 21"/>
          <p:cNvGrpSpPr/>
          <p:nvPr/>
        </p:nvGrpSpPr>
        <p:grpSpPr>
          <a:xfrm>
            <a:off x="6326409" y="2067283"/>
            <a:ext cx="2656408" cy="1324978"/>
            <a:chOff x="6326409" y="2067283"/>
            <a:chExt cx="2656408" cy="1324978"/>
          </a:xfrm>
        </p:grpSpPr>
        <p:sp>
          <p:nvSpPr>
            <p:cNvPr id="54" name="TextBox 53"/>
            <p:cNvSpPr txBox="1"/>
            <p:nvPr/>
          </p:nvSpPr>
          <p:spPr>
            <a:xfrm>
              <a:off x="7245555" y="2067283"/>
              <a:ext cx="1737262" cy="646331"/>
            </a:xfrm>
            <a:prstGeom prst="rect">
              <a:avLst/>
            </a:prstGeom>
            <a:noFill/>
          </p:spPr>
          <p:txBody>
            <a:bodyPr wrap="none" rtlCol="0">
              <a:spAutoFit/>
            </a:bodyPr>
            <a:lstStyle/>
            <a:p>
              <a:pPr algn="ctr"/>
              <a:r>
                <a:rPr lang="en-US" sz="1800" u="none" dirty="0">
                  <a:latin typeface="Arial"/>
                  <a:cs typeface="Arial"/>
                </a:rPr>
                <a:t>Spatiotemporal</a:t>
              </a:r>
            </a:p>
            <a:p>
              <a:pPr algn="ctr"/>
              <a:r>
                <a:rPr lang="en-US" sz="1800" u="none" dirty="0">
                  <a:latin typeface="Arial"/>
                  <a:cs typeface="Arial"/>
                </a:rPr>
                <a:t>Filter</a:t>
              </a:r>
            </a:p>
          </p:txBody>
        </p:sp>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l="50890" t="30828" r="30197" b="60455"/>
            <a:stretch/>
          </p:blipFill>
          <p:spPr>
            <a:xfrm>
              <a:off x="7175499" y="2667974"/>
              <a:ext cx="1533525" cy="533400"/>
            </a:xfrm>
            <a:prstGeom prst="rect">
              <a:avLst/>
            </a:prstGeom>
          </p:spPr>
        </p:pic>
        <p:cxnSp>
          <p:nvCxnSpPr>
            <p:cNvPr id="10" name="Straight Connector 9"/>
            <p:cNvCxnSpPr/>
            <p:nvPr/>
          </p:nvCxnSpPr>
          <p:spPr>
            <a:xfrm>
              <a:off x="6326409" y="2713614"/>
              <a:ext cx="912591" cy="105786"/>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08884" y="3022929"/>
              <a:ext cx="689048" cy="369332"/>
            </a:xfrm>
            <a:prstGeom prst="rect">
              <a:avLst/>
            </a:prstGeom>
            <a:noFill/>
          </p:spPr>
          <p:txBody>
            <a:bodyPr wrap="none" rtlCol="0">
              <a:spAutoFit/>
            </a:bodyPr>
            <a:lstStyle/>
            <a:p>
              <a:r>
                <a:rPr lang="en-US" sz="1800" u="none" dirty="0">
                  <a:latin typeface="Arial"/>
                  <a:cs typeface="Arial"/>
                </a:rPr>
                <a:t>Time</a:t>
              </a:r>
            </a:p>
          </p:txBody>
        </p:sp>
      </p:grpSp>
      <p:sp>
        <p:nvSpPr>
          <p:cNvPr id="24" name="TextBox 23"/>
          <p:cNvSpPr txBox="1"/>
          <p:nvPr/>
        </p:nvSpPr>
        <p:spPr>
          <a:xfrm>
            <a:off x="1824398" y="325278"/>
            <a:ext cx="5640224" cy="492443"/>
          </a:xfrm>
          <a:prstGeom prst="rect">
            <a:avLst/>
          </a:prstGeom>
          <a:noFill/>
        </p:spPr>
        <p:txBody>
          <a:bodyPr wrap="none" rtlCol="0">
            <a:spAutoFit/>
          </a:bodyPr>
          <a:lstStyle/>
          <a:p>
            <a:r>
              <a:rPr lang="en-US" sz="2600" dirty="0">
                <a:latin typeface="Arial"/>
                <a:cs typeface="Arial"/>
              </a:rPr>
              <a:t>A Simple Model of Visual Responses</a:t>
            </a:r>
          </a:p>
        </p:txBody>
      </p:sp>
    </p:spTree>
    <p:extLst>
      <p:ext uri="{BB962C8B-B14F-4D97-AF65-F5344CB8AC3E}">
        <p14:creationId xmlns:p14="http://schemas.microsoft.com/office/powerpoint/2010/main" val="2017955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5306" y="229715"/>
            <a:ext cx="5674024" cy="954107"/>
          </a:xfrm>
          <a:prstGeom prst="rect">
            <a:avLst/>
          </a:prstGeom>
          <a:noFill/>
        </p:spPr>
        <p:txBody>
          <a:bodyPr wrap="none" rtlCol="0">
            <a:spAutoFit/>
          </a:bodyPr>
          <a:lstStyle/>
          <a:p>
            <a:r>
              <a:rPr lang="en-US" sz="2800" dirty="0">
                <a:latin typeface="Arial"/>
                <a:cs typeface="Arial"/>
              </a:rPr>
              <a:t>Deep Learning Object Recognition</a:t>
            </a:r>
          </a:p>
          <a:p>
            <a:endParaRPr lang="en-US" sz="2800" dirty="0">
              <a:latin typeface="Arial"/>
              <a:cs typeface="Arial"/>
            </a:endParaRPr>
          </a:p>
        </p:txBody>
      </p:sp>
      <p:pic>
        <p:nvPicPr>
          <p:cNvPr id="5" name="Picture 4">
            <a:extLst>
              <a:ext uri="{FF2B5EF4-FFF2-40B4-BE49-F238E27FC236}">
                <a16:creationId xmlns:a16="http://schemas.microsoft.com/office/drawing/2014/main" id="{2913E765-D46C-BD49-B8A1-75BC7996C3E6}"/>
              </a:ext>
            </a:extLst>
          </p:cNvPr>
          <p:cNvPicPr>
            <a:picLocks noChangeAspect="1"/>
          </p:cNvPicPr>
          <p:nvPr/>
        </p:nvPicPr>
        <p:blipFill>
          <a:blip r:embed="rId2"/>
          <a:stretch>
            <a:fillRect/>
          </a:stretch>
        </p:blipFill>
        <p:spPr>
          <a:xfrm>
            <a:off x="0" y="768145"/>
            <a:ext cx="9144000" cy="5321710"/>
          </a:xfrm>
          <a:prstGeom prst="rect">
            <a:avLst/>
          </a:prstGeom>
        </p:spPr>
      </p:pic>
    </p:spTree>
    <p:extLst>
      <p:ext uri="{BB962C8B-B14F-4D97-AF65-F5344CB8AC3E}">
        <p14:creationId xmlns:p14="http://schemas.microsoft.com/office/powerpoint/2010/main" val="102054670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1" name="Group 1050"/>
          <p:cNvGrpSpPr/>
          <p:nvPr/>
        </p:nvGrpSpPr>
        <p:grpSpPr>
          <a:xfrm>
            <a:off x="574390" y="304111"/>
            <a:ext cx="5765247" cy="4630362"/>
            <a:chOff x="574390" y="304111"/>
            <a:chExt cx="5765247" cy="4630362"/>
          </a:xfrm>
        </p:grpSpPr>
        <p:grpSp>
          <p:nvGrpSpPr>
            <p:cNvPr id="1036" name="Group 1035"/>
            <p:cNvGrpSpPr/>
            <p:nvPr/>
          </p:nvGrpSpPr>
          <p:grpSpPr>
            <a:xfrm>
              <a:off x="574390" y="1399810"/>
              <a:ext cx="3264411" cy="3534663"/>
              <a:chOff x="379563" y="695026"/>
              <a:chExt cx="5989332" cy="5987201"/>
            </a:xfrm>
          </p:grpSpPr>
          <p:grpSp>
            <p:nvGrpSpPr>
              <p:cNvPr id="266" name="Group 265"/>
              <p:cNvGrpSpPr/>
              <p:nvPr/>
            </p:nvGrpSpPr>
            <p:grpSpPr>
              <a:xfrm>
                <a:off x="381273" y="695026"/>
                <a:ext cx="5987622" cy="2001151"/>
                <a:chOff x="381273" y="695026"/>
                <a:chExt cx="5987622" cy="2001151"/>
              </a:xfrm>
            </p:grpSpPr>
            <p:grpSp>
              <p:nvGrpSpPr>
                <p:cNvPr id="61" name="Group 60"/>
                <p:cNvGrpSpPr/>
                <p:nvPr/>
              </p:nvGrpSpPr>
              <p:grpSpPr>
                <a:xfrm>
                  <a:off x="381915" y="695026"/>
                  <a:ext cx="5986767" cy="401228"/>
                  <a:chOff x="381915" y="695026"/>
                  <a:chExt cx="5986767" cy="401228"/>
                </a:xfrm>
              </p:grpSpPr>
              <p:grpSp>
                <p:nvGrpSpPr>
                  <p:cNvPr id="35" name="Group 34"/>
                  <p:cNvGrpSpPr/>
                  <p:nvPr/>
                </p:nvGrpSpPr>
                <p:grpSpPr>
                  <a:xfrm>
                    <a:off x="381915" y="695026"/>
                    <a:ext cx="2993597" cy="399565"/>
                    <a:chOff x="381915" y="695026"/>
                    <a:chExt cx="11988928" cy="1600200"/>
                  </a:xfrm>
                </p:grpSpPr>
                <p:grpSp>
                  <p:nvGrpSpPr>
                    <p:cNvPr id="10" name="Group 9"/>
                    <p:cNvGrpSpPr/>
                    <p:nvPr/>
                  </p:nvGrpSpPr>
                  <p:grpSpPr>
                    <a:xfrm>
                      <a:off x="381915" y="695026"/>
                      <a:ext cx="1498600" cy="1600200"/>
                      <a:chOff x="5552629" y="1910597"/>
                      <a:chExt cx="1498600" cy="1600200"/>
                    </a:xfrm>
                  </p:grpSpPr>
                  <p:pic>
                    <p:nvPicPr>
                      <p:cNvPr id="3" name="Picture 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 name="Rectangle 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 name="Group 10"/>
                    <p:cNvGrpSpPr/>
                    <p:nvPr/>
                  </p:nvGrpSpPr>
                  <p:grpSpPr>
                    <a:xfrm>
                      <a:off x="1876912" y="695026"/>
                      <a:ext cx="1498600" cy="1600200"/>
                      <a:chOff x="5552629" y="1910597"/>
                      <a:chExt cx="1498600" cy="1600200"/>
                    </a:xfrm>
                  </p:grpSpPr>
                  <p:pic>
                    <p:nvPicPr>
                      <p:cNvPr id="12" name="Picture 1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 name="Rectangle 1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 name="Group 16"/>
                    <p:cNvGrpSpPr/>
                    <p:nvPr/>
                  </p:nvGrpSpPr>
                  <p:grpSpPr>
                    <a:xfrm>
                      <a:off x="3375512" y="695026"/>
                      <a:ext cx="1498600" cy="1600200"/>
                      <a:chOff x="5552629" y="1910597"/>
                      <a:chExt cx="1498600" cy="1600200"/>
                    </a:xfrm>
                  </p:grpSpPr>
                  <p:pic>
                    <p:nvPicPr>
                      <p:cNvPr id="18" name="Picture 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9" name="Rectangle 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0" name="Group 19"/>
                    <p:cNvGrpSpPr/>
                    <p:nvPr/>
                  </p:nvGrpSpPr>
                  <p:grpSpPr>
                    <a:xfrm>
                      <a:off x="4870509" y="695026"/>
                      <a:ext cx="1498600" cy="1600200"/>
                      <a:chOff x="5552629" y="1910597"/>
                      <a:chExt cx="1498600" cy="1600200"/>
                    </a:xfrm>
                  </p:grpSpPr>
                  <p:pic>
                    <p:nvPicPr>
                      <p:cNvPr id="21" name="Picture 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 name="Rectangle 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3" name="Group 22"/>
                    <p:cNvGrpSpPr/>
                    <p:nvPr/>
                  </p:nvGrpSpPr>
                  <p:grpSpPr>
                    <a:xfrm>
                      <a:off x="6383649" y="695026"/>
                      <a:ext cx="1498600" cy="1600200"/>
                      <a:chOff x="5552629" y="1910597"/>
                      <a:chExt cx="1498600" cy="1600200"/>
                    </a:xfrm>
                  </p:grpSpPr>
                  <p:pic>
                    <p:nvPicPr>
                      <p:cNvPr id="24" name="Picture 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 name="Rectangle 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6" name="Group 25"/>
                    <p:cNvGrpSpPr/>
                    <p:nvPr/>
                  </p:nvGrpSpPr>
                  <p:grpSpPr>
                    <a:xfrm>
                      <a:off x="7878646" y="695026"/>
                      <a:ext cx="1498600" cy="1600200"/>
                      <a:chOff x="5552629" y="1910597"/>
                      <a:chExt cx="1498600" cy="1600200"/>
                    </a:xfrm>
                  </p:grpSpPr>
                  <p:pic>
                    <p:nvPicPr>
                      <p:cNvPr id="27" name="Picture 2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 name="Rectangle 2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9" name="Group 28"/>
                    <p:cNvGrpSpPr/>
                    <p:nvPr/>
                  </p:nvGrpSpPr>
                  <p:grpSpPr>
                    <a:xfrm>
                      <a:off x="9377246" y="695026"/>
                      <a:ext cx="1498600" cy="1600200"/>
                      <a:chOff x="5552629" y="1910597"/>
                      <a:chExt cx="1498600" cy="1600200"/>
                    </a:xfrm>
                  </p:grpSpPr>
                  <p:pic>
                    <p:nvPicPr>
                      <p:cNvPr id="30" name="Picture 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 name="Rectangle 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 name="Group 31"/>
                    <p:cNvGrpSpPr/>
                    <p:nvPr/>
                  </p:nvGrpSpPr>
                  <p:grpSpPr>
                    <a:xfrm>
                      <a:off x="10872243" y="695026"/>
                      <a:ext cx="1498600" cy="1600200"/>
                      <a:chOff x="5552629" y="1910597"/>
                      <a:chExt cx="1498600" cy="1600200"/>
                    </a:xfrm>
                  </p:grpSpPr>
                  <p:pic>
                    <p:nvPicPr>
                      <p:cNvPr id="33" name="Picture 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 name="Rectangle 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6" name="Group 35"/>
                  <p:cNvGrpSpPr/>
                  <p:nvPr/>
                </p:nvGrpSpPr>
                <p:grpSpPr>
                  <a:xfrm>
                    <a:off x="3375085" y="696689"/>
                    <a:ext cx="2993597" cy="399565"/>
                    <a:chOff x="381915" y="695026"/>
                    <a:chExt cx="11988928" cy="1600200"/>
                  </a:xfrm>
                </p:grpSpPr>
                <p:grpSp>
                  <p:nvGrpSpPr>
                    <p:cNvPr id="37" name="Group 36"/>
                    <p:cNvGrpSpPr/>
                    <p:nvPr/>
                  </p:nvGrpSpPr>
                  <p:grpSpPr>
                    <a:xfrm>
                      <a:off x="381915" y="695026"/>
                      <a:ext cx="1498600" cy="1600200"/>
                      <a:chOff x="5552629" y="1910597"/>
                      <a:chExt cx="1498600" cy="1600200"/>
                    </a:xfrm>
                  </p:grpSpPr>
                  <p:pic>
                    <p:nvPicPr>
                      <p:cNvPr id="59" name="Picture 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 name="Rectangle 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 name="Group 37"/>
                    <p:cNvGrpSpPr/>
                    <p:nvPr/>
                  </p:nvGrpSpPr>
                  <p:grpSpPr>
                    <a:xfrm>
                      <a:off x="1876912" y="695026"/>
                      <a:ext cx="1498600" cy="1600200"/>
                      <a:chOff x="5552629" y="1910597"/>
                      <a:chExt cx="1498600" cy="1600200"/>
                    </a:xfrm>
                  </p:grpSpPr>
                  <p:pic>
                    <p:nvPicPr>
                      <p:cNvPr id="57" name="Picture 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8" name="Rectangle 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9" name="Group 38"/>
                    <p:cNvGrpSpPr/>
                    <p:nvPr/>
                  </p:nvGrpSpPr>
                  <p:grpSpPr>
                    <a:xfrm>
                      <a:off x="3375512" y="695026"/>
                      <a:ext cx="1498600" cy="1600200"/>
                      <a:chOff x="5552629" y="1910597"/>
                      <a:chExt cx="1498600" cy="1600200"/>
                    </a:xfrm>
                  </p:grpSpPr>
                  <p:pic>
                    <p:nvPicPr>
                      <p:cNvPr id="55" name="Picture 5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 name="Rectangle 5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 name="Group 39"/>
                    <p:cNvGrpSpPr/>
                    <p:nvPr/>
                  </p:nvGrpSpPr>
                  <p:grpSpPr>
                    <a:xfrm>
                      <a:off x="4870509" y="695026"/>
                      <a:ext cx="1498600" cy="1600200"/>
                      <a:chOff x="5552629" y="1910597"/>
                      <a:chExt cx="1498600" cy="1600200"/>
                    </a:xfrm>
                  </p:grpSpPr>
                  <p:pic>
                    <p:nvPicPr>
                      <p:cNvPr id="53" name="Picture 5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 name="Rectangle 5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1" name="Group 40"/>
                    <p:cNvGrpSpPr/>
                    <p:nvPr/>
                  </p:nvGrpSpPr>
                  <p:grpSpPr>
                    <a:xfrm>
                      <a:off x="6383649" y="695026"/>
                      <a:ext cx="1498600" cy="1600200"/>
                      <a:chOff x="5552629" y="1910597"/>
                      <a:chExt cx="1498600" cy="1600200"/>
                    </a:xfrm>
                  </p:grpSpPr>
                  <p:pic>
                    <p:nvPicPr>
                      <p:cNvPr id="51" name="Picture 5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 name="Rectangle 5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 name="Group 41"/>
                    <p:cNvGrpSpPr/>
                    <p:nvPr/>
                  </p:nvGrpSpPr>
                  <p:grpSpPr>
                    <a:xfrm>
                      <a:off x="7878646" y="695026"/>
                      <a:ext cx="1498600" cy="1600200"/>
                      <a:chOff x="5552629" y="1910597"/>
                      <a:chExt cx="1498600" cy="1600200"/>
                    </a:xfrm>
                  </p:grpSpPr>
                  <p:pic>
                    <p:nvPicPr>
                      <p:cNvPr id="49" name="Picture 4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0" name="Rectangle 4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 name="Group 42"/>
                    <p:cNvGrpSpPr/>
                    <p:nvPr/>
                  </p:nvGrpSpPr>
                  <p:grpSpPr>
                    <a:xfrm>
                      <a:off x="9377246" y="695026"/>
                      <a:ext cx="1498600" cy="1600200"/>
                      <a:chOff x="5552629" y="1910597"/>
                      <a:chExt cx="1498600" cy="1600200"/>
                    </a:xfrm>
                  </p:grpSpPr>
                  <p:pic>
                    <p:nvPicPr>
                      <p:cNvPr id="47" name="Picture 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 name="Rectangle 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4" name="Group 43"/>
                    <p:cNvGrpSpPr/>
                    <p:nvPr/>
                  </p:nvGrpSpPr>
                  <p:grpSpPr>
                    <a:xfrm>
                      <a:off x="10872243" y="695026"/>
                      <a:ext cx="1498600" cy="1600200"/>
                      <a:chOff x="5552629" y="1910597"/>
                      <a:chExt cx="1498600" cy="1600200"/>
                    </a:xfrm>
                  </p:grpSpPr>
                  <p:pic>
                    <p:nvPicPr>
                      <p:cNvPr id="45" name="Picture 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 name="Rectangle 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62" name="Group 61"/>
                <p:cNvGrpSpPr/>
                <p:nvPr/>
              </p:nvGrpSpPr>
              <p:grpSpPr>
                <a:xfrm>
                  <a:off x="382128" y="1094591"/>
                  <a:ext cx="5986767" cy="401228"/>
                  <a:chOff x="381915" y="695026"/>
                  <a:chExt cx="5986767" cy="401228"/>
                </a:xfrm>
              </p:grpSpPr>
              <p:grpSp>
                <p:nvGrpSpPr>
                  <p:cNvPr id="63" name="Group 62"/>
                  <p:cNvGrpSpPr/>
                  <p:nvPr/>
                </p:nvGrpSpPr>
                <p:grpSpPr>
                  <a:xfrm>
                    <a:off x="381915" y="695026"/>
                    <a:ext cx="2993597" cy="399565"/>
                    <a:chOff x="381915" y="695026"/>
                    <a:chExt cx="11988928" cy="1600200"/>
                  </a:xfrm>
                </p:grpSpPr>
                <p:grpSp>
                  <p:nvGrpSpPr>
                    <p:cNvPr id="89" name="Group 88"/>
                    <p:cNvGrpSpPr/>
                    <p:nvPr/>
                  </p:nvGrpSpPr>
                  <p:grpSpPr>
                    <a:xfrm>
                      <a:off x="381915" y="695026"/>
                      <a:ext cx="1498600" cy="1600200"/>
                      <a:chOff x="5552629" y="1910597"/>
                      <a:chExt cx="1498600" cy="1600200"/>
                    </a:xfrm>
                  </p:grpSpPr>
                  <p:pic>
                    <p:nvPicPr>
                      <p:cNvPr id="111" name="Picture 1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12" name="Rectangle 1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0" name="Group 89"/>
                    <p:cNvGrpSpPr/>
                    <p:nvPr/>
                  </p:nvGrpSpPr>
                  <p:grpSpPr>
                    <a:xfrm>
                      <a:off x="1876912" y="695026"/>
                      <a:ext cx="1498600" cy="1600200"/>
                      <a:chOff x="5552629" y="1910597"/>
                      <a:chExt cx="1498600" cy="1600200"/>
                    </a:xfrm>
                  </p:grpSpPr>
                  <p:pic>
                    <p:nvPicPr>
                      <p:cNvPr id="109" name="Picture 1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10" name="Rectangle 1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1" name="Group 90"/>
                    <p:cNvGrpSpPr/>
                    <p:nvPr/>
                  </p:nvGrpSpPr>
                  <p:grpSpPr>
                    <a:xfrm>
                      <a:off x="3375512" y="695026"/>
                      <a:ext cx="1498600" cy="1600200"/>
                      <a:chOff x="5552629" y="1910597"/>
                      <a:chExt cx="1498600" cy="1600200"/>
                    </a:xfrm>
                  </p:grpSpPr>
                  <p:pic>
                    <p:nvPicPr>
                      <p:cNvPr id="107" name="Picture 1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8" name="Rectangle 1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2" name="Group 91"/>
                    <p:cNvGrpSpPr/>
                    <p:nvPr/>
                  </p:nvGrpSpPr>
                  <p:grpSpPr>
                    <a:xfrm>
                      <a:off x="4870509" y="695026"/>
                      <a:ext cx="1498600" cy="1600200"/>
                      <a:chOff x="5552629" y="1910597"/>
                      <a:chExt cx="1498600" cy="1600200"/>
                    </a:xfrm>
                  </p:grpSpPr>
                  <p:pic>
                    <p:nvPicPr>
                      <p:cNvPr id="105" name="Picture 10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6" name="Rectangle 10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3" name="Group 92"/>
                    <p:cNvGrpSpPr/>
                    <p:nvPr/>
                  </p:nvGrpSpPr>
                  <p:grpSpPr>
                    <a:xfrm>
                      <a:off x="6383649" y="695026"/>
                      <a:ext cx="1498600" cy="1600200"/>
                      <a:chOff x="5552629" y="1910597"/>
                      <a:chExt cx="1498600" cy="1600200"/>
                    </a:xfrm>
                  </p:grpSpPr>
                  <p:pic>
                    <p:nvPicPr>
                      <p:cNvPr id="103" name="Picture 10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4" name="Rectangle 10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4" name="Group 93"/>
                    <p:cNvGrpSpPr/>
                    <p:nvPr/>
                  </p:nvGrpSpPr>
                  <p:grpSpPr>
                    <a:xfrm>
                      <a:off x="7878646" y="695026"/>
                      <a:ext cx="1498600" cy="1600200"/>
                      <a:chOff x="5552629" y="1910597"/>
                      <a:chExt cx="1498600" cy="1600200"/>
                    </a:xfrm>
                  </p:grpSpPr>
                  <p:pic>
                    <p:nvPicPr>
                      <p:cNvPr id="101" name="Picture 10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2" name="Rectangle 10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5" name="Group 94"/>
                    <p:cNvGrpSpPr/>
                    <p:nvPr/>
                  </p:nvGrpSpPr>
                  <p:grpSpPr>
                    <a:xfrm>
                      <a:off x="9377246" y="695026"/>
                      <a:ext cx="1498600" cy="1600200"/>
                      <a:chOff x="5552629" y="1910597"/>
                      <a:chExt cx="1498600" cy="1600200"/>
                    </a:xfrm>
                  </p:grpSpPr>
                  <p:pic>
                    <p:nvPicPr>
                      <p:cNvPr id="99" name="Picture 9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0" name="Rectangle 9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6" name="Group 95"/>
                    <p:cNvGrpSpPr/>
                    <p:nvPr/>
                  </p:nvGrpSpPr>
                  <p:grpSpPr>
                    <a:xfrm>
                      <a:off x="10872243" y="695026"/>
                      <a:ext cx="1498600" cy="1600200"/>
                      <a:chOff x="5552629" y="1910597"/>
                      <a:chExt cx="1498600" cy="1600200"/>
                    </a:xfrm>
                  </p:grpSpPr>
                  <p:pic>
                    <p:nvPicPr>
                      <p:cNvPr id="97" name="Picture 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98" name="Rectangle 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4" name="Group 63"/>
                  <p:cNvGrpSpPr/>
                  <p:nvPr/>
                </p:nvGrpSpPr>
                <p:grpSpPr>
                  <a:xfrm>
                    <a:off x="3375085" y="696689"/>
                    <a:ext cx="2993597" cy="399565"/>
                    <a:chOff x="381915" y="695026"/>
                    <a:chExt cx="11988928" cy="1600200"/>
                  </a:xfrm>
                </p:grpSpPr>
                <p:grpSp>
                  <p:nvGrpSpPr>
                    <p:cNvPr id="65" name="Group 64"/>
                    <p:cNvGrpSpPr/>
                    <p:nvPr/>
                  </p:nvGrpSpPr>
                  <p:grpSpPr>
                    <a:xfrm>
                      <a:off x="381915" y="695026"/>
                      <a:ext cx="1498600" cy="1600200"/>
                      <a:chOff x="5552629" y="1910597"/>
                      <a:chExt cx="1498600" cy="1600200"/>
                    </a:xfrm>
                  </p:grpSpPr>
                  <p:pic>
                    <p:nvPicPr>
                      <p:cNvPr id="87" name="Picture 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8" name="Rectangle 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 name="Group 65"/>
                    <p:cNvGrpSpPr/>
                    <p:nvPr/>
                  </p:nvGrpSpPr>
                  <p:grpSpPr>
                    <a:xfrm>
                      <a:off x="1876912" y="695026"/>
                      <a:ext cx="1498600" cy="1600200"/>
                      <a:chOff x="5552629" y="1910597"/>
                      <a:chExt cx="1498600" cy="1600200"/>
                    </a:xfrm>
                  </p:grpSpPr>
                  <p:pic>
                    <p:nvPicPr>
                      <p:cNvPr id="85" name="Picture 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6" name="Rectangle 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7" name="Group 66"/>
                    <p:cNvGrpSpPr/>
                    <p:nvPr/>
                  </p:nvGrpSpPr>
                  <p:grpSpPr>
                    <a:xfrm>
                      <a:off x="3375512" y="695026"/>
                      <a:ext cx="1498600" cy="1600200"/>
                      <a:chOff x="5552629" y="1910597"/>
                      <a:chExt cx="1498600" cy="1600200"/>
                    </a:xfrm>
                  </p:grpSpPr>
                  <p:pic>
                    <p:nvPicPr>
                      <p:cNvPr id="83" name="Picture 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4" name="Rectangle 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 name="Group 67"/>
                    <p:cNvGrpSpPr/>
                    <p:nvPr/>
                  </p:nvGrpSpPr>
                  <p:grpSpPr>
                    <a:xfrm>
                      <a:off x="4870509" y="695026"/>
                      <a:ext cx="1498600" cy="1600200"/>
                      <a:chOff x="5552629" y="1910597"/>
                      <a:chExt cx="1498600" cy="1600200"/>
                    </a:xfrm>
                  </p:grpSpPr>
                  <p:pic>
                    <p:nvPicPr>
                      <p:cNvPr id="81" name="Picture 8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2" name="Rectangle 8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9" name="Group 68"/>
                    <p:cNvGrpSpPr/>
                    <p:nvPr/>
                  </p:nvGrpSpPr>
                  <p:grpSpPr>
                    <a:xfrm>
                      <a:off x="6383649" y="695026"/>
                      <a:ext cx="1498600" cy="1600200"/>
                      <a:chOff x="5552629" y="1910597"/>
                      <a:chExt cx="1498600" cy="1600200"/>
                    </a:xfrm>
                  </p:grpSpPr>
                  <p:pic>
                    <p:nvPicPr>
                      <p:cNvPr id="79" name="Picture 7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0" name="Rectangle 7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 name="Group 69"/>
                    <p:cNvGrpSpPr/>
                    <p:nvPr/>
                  </p:nvGrpSpPr>
                  <p:grpSpPr>
                    <a:xfrm>
                      <a:off x="7878646" y="695026"/>
                      <a:ext cx="1498600" cy="1600200"/>
                      <a:chOff x="5552629" y="1910597"/>
                      <a:chExt cx="1498600" cy="1600200"/>
                    </a:xfrm>
                  </p:grpSpPr>
                  <p:pic>
                    <p:nvPicPr>
                      <p:cNvPr id="77" name="Picture 7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8" name="Rectangle 7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 name="Group 70"/>
                    <p:cNvGrpSpPr/>
                    <p:nvPr/>
                  </p:nvGrpSpPr>
                  <p:grpSpPr>
                    <a:xfrm>
                      <a:off x="9377246" y="695026"/>
                      <a:ext cx="1498600" cy="1600200"/>
                      <a:chOff x="5552629" y="1910597"/>
                      <a:chExt cx="1498600" cy="1600200"/>
                    </a:xfrm>
                  </p:grpSpPr>
                  <p:pic>
                    <p:nvPicPr>
                      <p:cNvPr id="75" name="Picture 7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 name="Rectangle 7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2" name="Group 71"/>
                    <p:cNvGrpSpPr/>
                    <p:nvPr/>
                  </p:nvGrpSpPr>
                  <p:grpSpPr>
                    <a:xfrm>
                      <a:off x="10872243" y="695026"/>
                      <a:ext cx="1498600" cy="1600200"/>
                      <a:chOff x="5552629" y="1910597"/>
                      <a:chExt cx="1498600" cy="1600200"/>
                    </a:xfrm>
                  </p:grpSpPr>
                  <p:pic>
                    <p:nvPicPr>
                      <p:cNvPr id="73" name="Picture 7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 name="Rectangle 7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113" name="Group 112"/>
                <p:cNvGrpSpPr/>
                <p:nvPr/>
              </p:nvGrpSpPr>
              <p:grpSpPr>
                <a:xfrm>
                  <a:off x="381701" y="1495819"/>
                  <a:ext cx="5986767" cy="401228"/>
                  <a:chOff x="381915" y="695026"/>
                  <a:chExt cx="5986767" cy="401228"/>
                </a:xfrm>
              </p:grpSpPr>
              <p:grpSp>
                <p:nvGrpSpPr>
                  <p:cNvPr id="114" name="Group 113"/>
                  <p:cNvGrpSpPr/>
                  <p:nvPr/>
                </p:nvGrpSpPr>
                <p:grpSpPr>
                  <a:xfrm>
                    <a:off x="381915" y="695026"/>
                    <a:ext cx="2993597" cy="399565"/>
                    <a:chOff x="381915" y="695026"/>
                    <a:chExt cx="11988928" cy="1600200"/>
                  </a:xfrm>
                </p:grpSpPr>
                <p:grpSp>
                  <p:nvGrpSpPr>
                    <p:cNvPr id="140" name="Group 139"/>
                    <p:cNvGrpSpPr/>
                    <p:nvPr/>
                  </p:nvGrpSpPr>
                  <p:grpSpPr>
                    <a:xfrm>
                      <a:off x="381915" y="695026"/>
                      <a:ext cx="1498600" cy="1600200"/>
                      <a:chOff x="5552629" y="1910597"/>
                      <a:chExt cx="1498600" cy="1600200"/>
                    </a:xfrm>
                  </p:grpSpPr>
                  <p:pic>
                    <p:nvPicPr>
                      <p:cNvPr id="162" name="Picture 16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3" name="Rectangle 16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1" name="Group 140"/>
                    <p:cNvGrpSpPr/>
                    <p:nvPr/>
                  </p:nvGrpSpPr>
                  <p:grpSpPr>
                    <a:xfrm>
                      <a:off x="1876912" y="695026"/>
                      <a:ext cx="1498600" cy="1600200"/>
                      <a:chOff x="5552629" y="1910597"/>
                      <a:chExt cx="1498600" cy="1600200"/>
                    </a:xfrm>
                  </p:grpSpPr>
                  <p:pic>
                    <p:nvPicPr>
                      <p:cNvPr id="160" name="Picture 15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1" name="Rectangle 16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2" name="Group 141"/>
                    <p:cNvGrpSpPr/>
                    <p:nvPr/>
                  </p:nvGrpSpPr>
                  <p:grpSpPr>
                    <a:xfrm>
                      <a:off x="3375512" y="695026"/>
                      <a:ext cx="1498600" cy="1600200"/>
                      <a:chOff x="5552629" y="1910597"/>
                      <a:chExt cx="1498600" cy="1600200"/>
                    </a:xfrm>
                  </p:grpSpPr>
                  <p:pic>
                    <p:nvPicPr>
                      <p:cNvPr id="158" name="Picture 15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9" name="Rectangle 15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3" name="Group 142"/>
                    <p:cNvGrpSpPr/>
                    <p:nvPr/>
                  </p:nvGrpSpPr>
                  <p:grpSpPr>
                    <a:xfrm>
                      <a:off x="4870509" y="695026"/>
                      <a:ext cx="1498600" cy="1600200"/>
                      <a:chOff x="5552629" y="1910597"/>
                      <a:chExt cx="1498600" cy="1600200"/>
                    </a:xfrm>
                  </p:grpSpPr>
                  <p:pic>
                    <p:nvPicPr>
                      <p:cNvPr id="156" name="Picture 15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7" name="Rectangle 15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4" name="Group 143"/>
                    <p:cNvGrpSpPr/>
                    <p:nvPr/>
                  </p:nvGrpSpPr>
                  <p:grpSpPr>
                    <a:xfrm>
                      <a:off x="6383649" y="695026"/>
                      <a:ext cx="1498600" cy="1600200"/>
                      <a:chOff x="5552629" y="1910597"/>
                      <a:chExt cx="1498600" cy="1600200"/>
                    </a:xfrm>
                  </p:grpSpPr>
                  <p:pic>
                    <p:nvPicPr>
                      <p:cNvPr id="154" name="Picture 1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5" name="Rectangle 1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5" name="Group 144"/>
                    <p:cNvGrpSpPr/>
                    <p:nvPr/>
                  </p:nvGrpSpPr>
                  <p:grpSpPr>
                    <a:xfrm>
                      <a:off x="7878646" y="695026"/>
                      <a:ext cx="1498600" cy="1600200"/>
                      <a:chOff x="5552629" y="1910597"/>
                      <a:chExt cx="1498600" cy="1600200"/>
                    </a:xfrm>
                  </p:grpSpPr>
                  <p:pic>
                    <p:nvPicPr>
                      <p:cNvPr id="152" name="Picture 1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3" name="Rectangle 1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6" name="Group 145"/>
                    <p:cNvGrpSpPr/>
                    <p:nvPr/>
                  </p:nvGrpSpPr>
                  <p:grpSpPr>
                    <a:xfrm>
                      <a:off x="9377246" y="695026"/>
                      <a:ext cx="1498600" cy="1600200"/>
                      <a:chOff x="5552629" y="1910597"/>
                      <a:chExt cx="1498600" cy="1600200"/>
                    </a:xfrm>
                  </p:grpSpPr>
                  <p:pic>
                    <p:nvPicPr>
                      <p:cNvPr id="150" name="Picture 1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1" name="Rectangle 1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7" name="Group 146"/>
                    <p:cNvGrpSpPr/>
                    <p:nvPr/>
                  </p:nvGrpSpPr>
                  <p:grpSpPr>
                    <a:xfrm>
                      <a:off x="10872243" y="695026"/>
                      <a:ext cx="1498600" cy="1600200"/>
                      <a:chOff x="5552629" y="1910597"/>
                      <a:chExt cx="1498600" cy="1600200"/>
                    </a:xfrm>
                  </p:grpSpPr>
                  <p:pic>
                    <p:nvPicPr>
                      <p:cNvPr id="148" name="Picture 1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49" name="Rectangle 1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115" name="Group 114"/>
                  <p:cNvGrpSpPr/>
                  <p:nvPr/>
                </p:nvGrpSpPr>
                <p:grpSpPr>
                  <a:xfrm>
                    <a:off x="3375085" y="696689"/>
                    <a:ext cx="2993597" cy="399565"/>
                    <a:chOff x="381915" y="695026"/>
                    <a:chExt cx="11988928" cy="1600200"/>
                  </a:xfrm>
                </p:grpSpPr>
                <p:grpSp>
                  <p:nvGrpSpPr>
                    <p:cNvPr id="116" name="Group 115"/>
                    <p:cNvGrpSpPr/>
                    <p:nvPr/>
                  </p:nvGrpSpPr>
                  <p:grpSpPr>
                    <a:xfrm>
                      <a:off x="381915" y="695026"/>
                      <a:ext cx="1498600" cy="1600200"/>
                      <a:chOff x="5552629" y="1910597"/>
                      <a:chExt cx="1498600" cy="1600200"/>
                    </a:xfrm>
                  </p:grpSpPr>
                  <p:pic>
                    <p:nvPicPr>
                      <p:cNvPr id="138" name="Picture 1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9" name="Rectangle 13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7" name="Group 116"/>
                    <p:cNvGrpSpPr/>
                    <p:nvPr/>
                  </p:nvGrpSpPr>
                  <p:grpSpPr>
                    <a:xfrm>
                      <a:off x="1876912" y="695026"/>
                      <a:ext cx="1498600" cy="1600200"/>
                      <a:chOff x="5552629" y="1910597"/>
                      <a:chExt cx="1498600" cy="1600200"/>
                    </a:xfrm>
                  </p:grpSpPr>
                  <p:pic>
                    <p:nvPicPr>
                      <p:cNvPr id="136" name="Picture 13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7" name="Rectangle 13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8" name="Group 117"/>
                    <p:cNvGrpSpPr/>
                    <p:nvPr/>
                  </p:nvGrpSpPr>
                  <p:grpSpPr>
                    <a:xfrm>
                      <a:off x="3375512" y="695026"/>
                      <a:ext cx="1498600" cy="1600200"/>
                      <a:chOff x="5552629" y="1910597"/>
                      <a:chExt cx="1498600" cy="1600200"/>
                    </a:xfrm>
                  </p:grpSpPr>
                  <p:pic>
                    <p:nvPicPr>
                      <p:cNvPr id="134" name="Picture 13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5" name="Rectangle 13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9" name="Group 118"/>
                    <p:cNvGrpSpPr/>
                    <p:nvPr/>
                  </p:nvGrpSpPr>
                  <p:grpSpPr>
                    <a:xfrm>
                      <a:off x="4870509" y="695026"/>
                      <a:ext cx="1498600" cy="1600200"/>
                      <a:chOff x="5552629" y="1910597"/>
                      <a:chExt cx="1498600" cy="1600200"/>
                    </a:xfrm>
                  </p:grpSpPr>
                  <p:pic>
                    <p:nvPicPr>
                      <p:cNvPr id="132" name="Picture 13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3" name="Rectangle 13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0" name="Group 119"/>
                    <p:cNvGrpSpPr/>
                    <p:nvPr/>
                  </p:nvGrpSpPr>
                  <p:grpSpPr>
                    <a:xfrm>
                      <a:off x="6383649" y="695026"/>
                      <a:ext cx="1498600" cy="1600200"/>
                      <a:chOff x="5552629" y="1910597"/>
                      <a:chExt cx="1498600" cy="1600200"/>
                    </a:xfrm>
                  </p:grpSpPr>
                  <p:pic>
                    <p:nvPicPr>
                      <p:cNvPr id="130" name="Picture 1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1" name="Rectangle 1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1" name="Group 120"/>
                    <p:cNvGrpSpPr/>
                    <p:nvPr/>
                  </p:nvGrpSpPr>
                  <p:grpSpPr>
                    <a:xfrm>
                      <a:off x="7878646" y="695026"/>
                      <a:ext cx="1498600" cy="1600200"/>
                      <a:chOff x="5552629" y="1910597"/>
                      <a:chExt cx="1498600" cy="1600200"/>
                    </a:xfrm>
                  </p:grpSpPr>
                  <p:pic>
                    <p:nvPicPr>
                      <p:cNvPr id="128" name="Picture 1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9" name="Rectangle 1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2" name="Group 121"/>
                    <p:cNvGrpSpPr/>
                    <p:nvPr/>
                  </p:nvGrpSpPr>
                  <p:grpSpPr>
                    <a:xfrm>
                      <a:off x="9377246" y="695026"/>
                      <a:ext cx="1498600" cy="1600200"/>
                      <a:chOff x="5552629" y="1910597"/>
                      <a:chExt cx="1498600" cy="1600200"/>
                    </a:xfrm>
                  </p:grpSpPr>
                  <p:pic>
                    <p:nvPicPr>
                      <p:cNvPr id="126" name="Picture 1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7" name="Rectangle 1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3" name="Group 122"/>
                    <p:cNvGrpSpPr/>
                    <p:nvPr/>
                  </p:nvGrpSpPr>
                  <p:grpSpPr>
                    <a:xfrm>
                      <a:off x="10872243" y="695026"/>
                      <a:ext cx="1498600" cy="1600200"/>
                      <a:chOff x="5552629" y="1910597"/>
                      <a:chExt cx="1498600" cy="1600200"/>
                    </a:xfrm>
                  </p:grpSpPr>
                  <p:pic>
                    <p:nvPicPr>
                      <p:cNvPr id="124" name="Picture 1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5" name="Rectangle 1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164" name="Group 163"/>
                <p:cNvGrpSpPr/>
                <p:nvPr/>
              </p:nvGrpSpPr>
              <p:grpSpPr>
                <a:xfrm>
                  <a:off x="381487" y="1895384"/>
                  <a:ext cx="5986767" cy="401228"/>
                  <a:chOff x="381915" y="695026"/>
                  <a:chExt cx="5986767" cy="401228"/>
                </a:xfrm>
              </p:grpSpPr>
              <p:grpSp>
                <p:nvGrpSpPr>
                  <p:cNvPr id="165" name="Group 164"/>
                  <p:cNvGrpSpPr/>
                  <p:nvPr/>
                </p:nvGrpSpPr>
                <p:grpSpPr>
                  <a:xfrm>
                    <a:off x="381915" y="695026"/>
                    <a:ext cx="2993597" cy="399565"/>
                    <a:chOff x="381915" y="695026"/>
                    <a:chExt cx="11988928" cy="1600200"/>
                  </a:xfrm>
                </p:grpSpPr>
                <p:grpSp>
                  <p:nvGrpSpPr>
                    <p:cNvPr id="191" name="Group 190"/>
                    <p:cNvGrpSpPr/>
                    <p:nvPr/>
                  </p:nvGrpSpPr>
                  <p:grpSpPr>
                    <a:xfrm>
                      <a:off x="381915" y="695026"/>
                      <a:ext cx="1498600" cy="1600200"/>
                      <a:chOff x="5552629" y="1910597"/>
                      <a:chExt cx="1498600" cy="1600200"/>
                    </a:xfrm>
                  </p:grpSpPr>
                  <p:pic>
                    <p:nvPicPr>
                      <p:cNvPr id="213" name="Picture 2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4" name="Rectangle 2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2" name="Group 191"/>
                    <p:cNvGrpSpPr/>
                    <p:nvPr/>
                  </p:nvGrpSpPr>
                  <p:grpSpPr>
                    <a:xfrm>
                      <a:off x="1876912" y="695026"/>
                      <a:ext cx="1498600" cy="1600200"/>
                      <a:chOff x="5552629" y="1910597"/>
                      <a:chExt cx="1498600" cy="1600200"/>
                    </a:xfrm>
                  </p:grpSpPr>
                  <p:pic>
                    <p:nvPicPr>
                      <p:cNvPr id="211" name="Picture 2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2" name="Rectangle 2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3" name="Group 192"/>
                    <p:cNvGrpSpPr/>
                    <p:nvPr/>
                  </p:nvGrpSpPr>
                  <p:grpSpPr>
                    <a:xfrm>
                      <a:off x="3375512" y="695026"/>
                      <a:ext cx="1498600" cy="1600200"/>
                      <a:chOff x="5552629" y="1910597"/>
                      <a:chExt cx="1498600" cy="1600200"/>
                    </a:xfrm>
                  </p:grpSpPr>
                  <p:pic>
                    <p:nvPicPr>
                      <p:cNvPr id="209" name="Picture 2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0" name="Rectangle 2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4" name="Group 193"/>
                    <p:cNvGrpSpPr/>
                    <p:nvPr/>
                  </p:nvGrpSpPr>
                  <p:grpSpPr>
                    <a:xfrm>
                      <a:off x="4870509" y="695026"/>
                      <a:ext cx="1498600" cy="1600200"/>
                      <a:chOff x="5552629" y="1910597"/>
                      <a:chExt cx="1498600" cy="1600200"/>
                    </a:xfrm>
                  </p:grpSpPr>
                  <p:pic>
                    <p:nvPicPr>
                      <p:cNvPr id="207" name="Picture 2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8" name="Rectangle 2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5" name="Group 194"/>
                    <p:cNvGrpSpPr/>
                    <p:nvPr/>
                  </p:nvGrpSpPr>
                  <p:grpSpPr>
                    <a:xfrm>
                      <a:off x="6383649" y="695026"/>
                      <a:ext cx="1498600" cy="1600200"/>
                      <a:chOff x="5552629" y="1910597"/>
                      <a:chExt cx="1498600" cy="1600200"/>
                    </a:xfrm>
                  </p:grpSpPr>
                  <p:pic>
                    <p:nvPicPr>
                      <p:cNvPr id="205" name="Picture 20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6" name="Rectangle 20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6" name="Group 195"/>
                    <p:cNvGrpSpPr/>
                    <p:nvPr/>
                  </p:nvGrpSpPr>
                  <p:grpSpPr>
                    <a:xfrm>
                      <a:off x="7878646" y="695026"/>
                      <a:ext cx="1498600" cy="1600200"/>
                      <a:chOff x="5552629" y="1910597"/>
                      <a:chExt cx="1498600" cy="1600200"/>
                    </a:xfrm>
                  </p:grpSpPr>
                  <p:pic>
                    <p:nvPicPr>
                      <p:cNvPr id="203" name="Picture 20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4" name="Rectangle 20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7" name="Group 196"/>
                    <p:cNvGrpSpPr/>
                    <p:nvPr/>
                  </p:nvGrpSpPr>
                  <p:grpSpPr>
                    <a:xfrm>
                      <a:off x="9377246" y="695026"/>
                      <a:ext cx="1498600" cy="1600200"/>
                      <a:chOff x="5552629" y="1910597"/>
                      <a:chExt cx="1498600" cy="1600200"/>
                    </a:xfrm>
                  </p:grpSpPr>
                  <p:pic>
                    <p:nvPicPr>
                      <p:cNvPr id="201" name="Picture 20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2" name="Rectangle 20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8" name="Group 197"/>
                    <p:cNvGrpSpPr/>
                    <p:nvPr/>
                  </p:nvGrpSpPr>
                  <p:grpSpPr>
                    <a:xfrm>
                      <a:off x="10872243" y="695026"/>
                      <a:ext cx="1498600" cy="1600200"/>
                      <a:chOff x="5552629" y="1910597"/>
                      <a:chExt cx="1498600" cy="1600200"/>
                    </a:xfrm>
                  </p:grpSpPr>
                  <p:pic>
                    <p:nvPicPr>
                      <p:cNvPr id="199" name="Picture 19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0" name="Rectangle 19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166" name="Group 165"/>
                  <p:cNvGrpSpPr/>
                  <p:nvPr/>
                </p:nvGrpSpPr>
                <p:grpSpPr>
                  <a:xfrm>
                    <a:off x="3375085" y="696689"/>
                    <a:ext cx="2993597" cy="399565"/>
                    <a:chOff x="381915" y="695026"/>
                    <a:chExt cx="11988928" cy="1600200"/>
                  </a:xfrm>
                </p:grpSpPr>
                <p:grpSp>
                  <p:nvGrpSpPr>
                    <p:cNvPr id="167" name="Group 166"/>
                    <p:cNvGrpSpPr/>
                    <p:nvPr/>
                  </p:nvGrpSpPr>
                  <p:grpSpPr>
                    <a:xfrm>
                      <a:off x="381915" y="695026"/>
                      <a:ext cx="1498600" cy="1600200"/>
                      <a:chOff x="5552629" y="1910597"/>
                      <a:chExt cx="1498600" cy="1600200"/>
                    </a:xfrm>
                  </p:grpSpPr>
                  <p:pic>
                    <p:nvPicPr>
                      <p:cNvPr id="189" name="Picture 1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90" name="Rectangle 1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68" name="Group 167"/>
                    <p:cNvGrpSpPr/>
                    <p:nvPr/>
                  </p:nvGrpSpPr>
                  <p:grpSpPr>
                    <a:xfrm>
                      <a:off x="1876912" y="695026"/>
                      <a:ext cx="1498600" cy="1600200"/>
                      <a:chOff x="5552629" y="1910597"/>
                      <a:chExt cx="1498600" cy="1600200"/>
                    </a:xfrm>
                  </p:grpSpPr>
                  <p:pic>
                    <p:nvPicPr>
                      <p:cNvPr id="187" name="Picture 1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8" name="Rectangle 1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69" name="Group 168"/>
                    <p:cNvGrpSpPr/>
                    <p:nvPr/>
                  </p:nvGrpSpPr>
                  <p:grpSpPr>
                    <a:xfrm>
                      <a:off x="3375512" y="695026"/>
                      <a:ext cx="1498600" cy="1600200"/>
                      <a:chOff x="5552629" y="1910597"/>
                      <a:chExt cx="1498600" cy="1600200"/>
                    </a:xfrm>
                  </p:grpSpPr>
                  <p:pic>
                    <p:nvPicPr>
                      <p:cNvPr id="185" name="Picture 1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6" name="Rectangle 1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0" name="Group 169"/>
                    <p:cNvGrpSpPr/>
                    <p:nvPr/>
                  </p:nvGrpSpPr>
                  <p:grpSpPr>
                    <a:xfrm>
                      <a:off x="4870509" y="695026"/>
                      <a:ext cx="1498600" cy="1600200"/>
                      <a:chOff x="5552629" y="1910597"/>
                      <a:chExt cx="1498600" cy="1600200"/>
                    </a:xfrm>
                  </p:grpSpPr>
                  <p:pic>
                    <p:nvPicPr>
                      <p:cNvPr id="183" name="Picture 1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4" name="Rectangle 1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1" name="Group 170"/>
                    <p:cNvGrpSpPr/>
                    <p:nvPr/>
                  </p:nvGrpSpPr>
                  <p:grpSpPr>
                    <a:xfrm>
                      <a:off x="6383649" y="695026"/>
                      <a:ext cx="1498600" cy="1600200"/>
                      <a:chOff x="5552629" y="1910597"/>
                      <a:chExt cx="1498600" cy="1600200"/>
                    </a:xfrm>
                  </p:grpSpPr>
                  <p:pic>
                    <p:nvPicPr>
                      <p:cNvPr id="181" name="Picture 18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2" name="Rectangle 18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2" name="Group 171"/>
                    <p:cNvGrpSpPr/>
                    <p:nvPr/>
                  </p:nvGrpSpPr>
                  <p:grpSpPr>
                    <a:xfrm>
                      <a:off x="7878646" y="695026"/>
                      <a:ext cx="1498600" cy="1600200"/>
                      <a:chOff x="5552629" y="1910597"/>
                      <a:chExt cx="1498600" cy="1600200"/>
                    </a:xfrm>
                  </p:grpSpPr>
                  <p:pic>
                    <p:nvPicPr>
                      <p:cNvPr id="179" name="Picture 17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0" name="Rectangle 17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3" name="Group 172"/>
                    <p:cNvGrpSpPr/>
                    <p:nvPr/>
                  </p:nvGrpSpPr>
                  <p:grpSpPr>
                    <a:xfrm>
                      <a:off x="9377246" y="695026"/>
                      <a:ext cx="1498600" cy="1600200"/>
                      <a:chOff x="5552629" y="1910597"/>
                      <a:chExt cx="1498600" cy="1600200"/>
                    </a:xfrm>
                  </p:grpSpPr>
                  <p:pic>
                    <p:nvPicPr>
                      <p:cNvPr id="177" name="Picture 17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78" name="Rectangle 17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4" name="Group 173"/>
                    <p:cNvGrpSpPr/>
                    <p:nvPr/>
                  </p:nvGrpSpPr>
                  <p:grpSpPr>
                    <a:xfrm>
                      <a:off x="10872243" y="695026"/>
                      <a:ext cx="1498600" cy="1600200"/>
                      <a:chOff x="5552629" y="1910597"/>
                      <a:chExt cx="1498600" cy="1600200"/>
                    </a:xfrm>
                  </p:grpSpPr>
                  <p:pic>
                    <p:nvPicPr>
                      <p:cNvPr id="175" name="Picture 17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76" name="Rectangle 17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15" name="Group 214"/>
                <p:cNvGrpSpPr/>
                <p:nvPr/>
              </p:nvGrpSpPr>
              <p:grpSpPr>
                <a:xfrm>
                  <a:off x="381273" y="2294949"/>
                  <a:ext cx="5986767" cy="401228"/>
                  <a:chOff x="381915" y="695026"/>
                  <a:chExt cx="5986767" cy="401228"/>
                </a:xfrm>
              </p:grpSpPr>
              <p:grpSp>
                <p:nvGrpSpPr>
                  <p:cNvPr id="216" name="Group 215"/>
                  <p:cNvGrpSpPr/>
                  <p:nvPr/>
                </p:nvGrpSpPr>
                <p:grpSpPr>
                  <a:xfrm>
                    <a:off x="381915" y="695026"/>
                    <a:ext cx="2993597" cy="399565"/>
                    <a:chOff x="381915" y="695026"/>
                    <a:chExt cx="11988928" cy="1600200"/>
                  </a:xfrm>
                </p:grpSpPr>
                <p:grpSp>
                  <p:nvGrpSpPr>
                    <p:cNvPr id="242" name="Group 241"/>
                    <p:cNvGrpSpPr/>
                    <p:nvPr/>
                  </p:nvGrpSpPr>
                  <p:grpSpPr>
                    <a:xfrm>
                      <a:off x="381915" y="695026"/>
                      <a:ext cx="1498600" cy="1600200"/>
                      <a:chOff x="5552629" y="1910597"/>
                      <a:chExt cx="1498600" cy="1600200"/>
                    </a:xfrm>
                  </p:grpSpPr>
                  <p:pic>
                    <p:nvPicPr>
                      <p:cNvPr id="264" name="Picture 2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5" name="Rectangle 2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3" name="Group 242"/>
                    <p:cNvGrpSpPr/>
                    <p:nvPr/>
                  </p:nvGrpSpPr>
                  <p:grpSpPr>
                    <a:xfrm>
                      <a:off x="1876912" y="695026"/>
                      <a:ext cx="1498600" cy="1600200"/>
                      <a:chOff x="5552629" y="1910597"/>
                      <a:chExt cx="1498600" cy="1600200"/>
                    </a:xfrm>
                  </p:grpSpPr>
                  <p:pic>
                    <p:nvPicPr>
                      <p:cNvPr id="262" name="Picture 26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3" name="Rectangle 26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4" name="Group 243"/>
                    <p:cNvGrpSpPr/>
                    <p:nvPr/>
                  </p:nvGrpSpPr>
                  <p:grpSpPr>
                    <a:xfrm>
                      <a:off x="3375512" y="695026"/>
                      <a:ext cx="1498600" cy="1600200"/>
                      <a:chOff x="5552629" y="1910597"/>
                      <a:chExt cx="1498600" cy="1600200"/>
                    </a:xfrm>
                  </p:grpSpPr>
                  <p:pic>
                    <p:nvPicPr>
                      <p:cNvPr id="260" name="Picture 25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1" name="Rectangle 26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5" name="Group 244"/>
                    <p:cNvGrpSpPr/>
                    <p:nvPr/>
                  </p:nvGrpSpPr>
                  <p:grpSpPr>
                    <a:xfrm>
                      <a:off x="4870509" y="695026"/>
                      <a:ext cx="1498600" cy="1600200"/>
                      <a:chOff x="5552629" y="1910597"/>
                      <a:chExt cx="1498600" cy="1600200"/>
                    </a:xfrm>
                  </p:grpSpPr>
                  <p:pic>
                    <p:nvPicPr>
                      <p:cNvPr id="258" name="Picture 25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9" name="Rectangle 25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6" name="Group 245"/>
                    <p:cNvGrpSpPr/>
                    <p:nvPr/>
                  </p:nvGrpSpPr>
                  <p:grpSpPr>
                    <a:xfrm>
                      <a:off x="6383649" y="695026"/>
                      <a:ext cx="1498600" cy="1600200"/>
                      <a:chOff x="5552629" y="1910597"/>
                      <a:chExt cx="1498600" cy="1600200"/>
                    </a:xfrm>
                  </p:grpSpPr>
                  <p:pic>
                    <p:nvPicPr>
                      <p:cNvPr id="256" name="Picture 25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7" name="Rectangle 25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7" name="Group 246"/>
                    <p:cNvGrpSpPr/>
                    <p:nvPr/>
                  </p:nvGrpSpPr>
                  <p:grpSpPr>
                    <a:xfrm>
                      <a:off x="7878646" y="695026"/>
                      <a:ext cx="1498600" cy="1600200"/>
                      <a:chOff x="5552629" y="1910597"/>
                      <a:chExt cx="1498600" cy="1600200"/>
                    </a:xfrm>
                  </p:grpSpPr>
                  <p:pic>
                    <p:nvPicPr>
                      <p:cNvPr id="254" name="Picture 2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5" name="Rectangle 2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8" name="Group 247"/>
                    <p:cNvGrpSpPr/>
                    <p:nvPr/>
                  </p:nvGrpSpPr>
                  <p:grpSpPr>
                    <a:xfrm>
                      <a:off x="9377246" y="695026"/>
                      <a:ext cx="1498600" cy="1600200"/>
                      <a:chOff x="5552629" y="1910597"/>
                      <a:chExt cx="1498600" cy="1600200"/>
                    </a:xfrm>
                  </p:grpSpPr>
                  <p:pic>
                    <p:nvPicPr>
                      <p:cNvPr id="252" name="Picture 2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3" name="Rectangle 2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9" name="Group 248"/>
                    <p:cNvGrpSpPr/>
                    <p:nvPr/>
                  </p:nvGrpSpPr>
                  <p:grpSpPr>
                    <a:xfrm>
                      <a:off x="10872243" y="695026"/>
                      <a:ext cx="1498600" cy="1600200"/>
                      <a:chOff x="5552629" y="1910597"/>
                      <a:chExt cx="1498600" cy="1600200"/>
                    </a:xfrm>
                  </p:grpSpPr>
                  <p:pic>
                    <p:nvPicPr>
                      <p:cNvPr id="250" name="Picture 2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1" name="Rectangle 2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217" name="Group 216"/>
                  <p:cNvGrpSpPr/>
                  <p:nvPr/>
                </p:nvGrpSpPr>
                <p:grpSpPr>
                  <a:xfrm>
                    <a:off x="3375085" y="696689"/>
                    <a:ext cx="2993597" cy="399565"/>
                    <a:chOff x="381915" y="695026"/>
                    <a:chExt cx="11988928" cy="1600200"/>
                  </a:xfrm>
                </p:grpSpPr>
                <p:grpSp>
                  <p:nvGrpSpPr>
                    <p:cNvPr id="218" name="Group 217"/>
                    <p:cNvGrpSpPr/>
                    <p:nvPr/>
                  </p:nvGrpSpPr>
                  <p:grpSpPr>
                    <a:xfrm>
                      <a:off x="381915" y="695026"/>
                      <a:ext cx="1498600" cy="1600200"/>
                      <a:chOff x="5552629" y="1910597"/>
                      <a:chExt cx="1498600" cy="1600200"/>
                    </a:xfrm>
                  </p:grpSpPr>
                  <p:pic>
                    <p:nvPicPr>
                      <p:cNvPr id="240" name="Picture 2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41" name="Rectangle 2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19" name="Group 218"/>
                    <p:cNvGrpSpPr/>
                    <p:nvPr/>
                  </p:nvGrpSpPr>
                  <p:grpSpPr>
                    <a:xfrm>
                      <a:off x="1876912" y="695026"/>
                      <a:ext cx="1498600" cy="1600200"/>
                      <a:chOff x="5552629" y="1910597"/>
                      <a:chExt cx="1498600" cy="1600200"/>
                    </a:xfrm>
                  </p:grpSpPr>
                  <p:pic>
                    <p:nvPicPr>
                      <p:cNvPr id="238" name="Picture 2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9" name="Rectangle 23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0" name="Group 219"/>
                    <p:cNvGrpSpPr/>
                    <p:nvPr/>
                  </p:nvGrpSpPr>
                  <p:grpSpPr>
                    <a:xfrm>
                      <a:off x="3375512" y="695026"/>
                      <a:ext cx="1498600" cy="1600200"/>
                      <a:chOff x="5552629" y="1910597"/>
                      <a:chExt cx="1498600" cy="1600200"/>
                    </a:xfrm>
                  </p:grpSpPr>
                  <p:pic>
                    <p:nvPicPr>
                      <p:cNvPr id="236" name="Picture 23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7" name="Rectangle 23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1" name="Group 220"/>
                    <p:cNvGrpSpPr/>
                    <p:nvPr/>
                  </p:nvGrpSpPr>
                  <p:grpSpPr>
                    <a:xfrm>
                      <a:off x="4870509" y="695026"/>
                      <a:ext cx="1498600" cy="1600200"/>
                      <a:chOff x="5552629" y="1910597"/>
                      <a:chExt cx="1498600" cy="1600200"/>
                    </a:xfrm>
                  </p:grpSpPr>
                  <p:pic>
                    <p:nvPicPr>
                      <p:cNvPr id="234" name="Picture 23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5" name="Rectangle 23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2" name="Group 221"/>
                    <p:cNvGrpSpPr/>
                    <p:nvPr/>
                  </p:nvGrpSpPr>
                  <p:grpSpPr>
                    <a:xfrm>
                      <a:off x="6383649" y="695026"/>
                      <a:ext cx="1498600" cy="1600200"/>
                      <a:chOff x="5552629" y="1910597"/>
                      <a:chExt cx="1498600" cy="1600200"/>
                    </a:xfrm>
                  </p:grpSpPr>
                  <p:pic>
                    <p:nvPicPr>
                      <p:cNvPr id="232" name="Picture 23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3" name="Rectangle 23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3" name="Group 222"/>
                    <p:cNvGrpSpPr/>
                    <p:nvPr/>
                  </p:nvGrpSpPr>
                  <p:grpSpPr>
                    <a:xfrm>
                      <a:off x="7878646" y="695026"/>
                      <a:ext cx="1498600" cy="1600200"/>
                      <a:chOff x="5552629" y="1910597"/>
                      <a:chExt cx="1498600" cy="1600200"/>
                    </a:xfrm>
                  </p:grpSpPr>
                  <p:pic>
                    <p:nvPicPr>
                      <p:cNvPr id="230" name="Picture 2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1" name="Rectangle 2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4" name="Group 223"/>
                    <p:cNvGrpSpPr/>
                    <p:nvPr/>
                  </p:nvGrpSpPr>
                  <p:grpSpPr>
                    <a:xfrm>
                      <a:off x="9377246" y="695026"/>
                      <a:ext cx="1498600" cy="1600200"/>
                      <a:chOff x="5552629" y="1910597"/>
                      <a:chExt cx="1498600" cy="1600200"/>
                    </a:xfrm>
                  </p:grpSpPr>
                  <p:pic>
                    <p:nvPicPr>
                      <p:cNvPr id="228" name="Picture 2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9" name="Rectangle 2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5" name="Group 224"/>
                    <p:cNvGrpSpPr/>
                    <p:nvPr/>
                  </p:nvGrpSpPr>
                  <p:grpSpPr>
                    <a:xfrm>
                      <a:off x="10872243" y="695026"/>
                      <a:ext cx="1498600" cy="1600200"/>
                      <a:chOff x="5552629" y="1910597"/>
                      <a:chExt cx="1498600" cy="1600200"/>
                    </a:xfrm>
                  </p:grpSpPr>
                  <p:pic>
                    <p:nvPicPr>
                      <p:cNvPr id="226" name="Picture 2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7" name="Rectangle 2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nvGrpSpPr>
              <p:cNvPr id="267" name="Group 266"/>
              <p:cNvGrpSpPr/>
              <p:nvPr/>
            </p:nvGrpSpPr>
            <p:grpSpPr>
              <a:xfrm>
                <a:off x="380418" y="2694514"/>
                <a:ext cx="5987622" cy="2001151"/>
                <a:chOff x="381273" y="695026"/>
                <a:chExt cx="5987622" cy="2001151"/>
              </a:xfrm>
            </p:grpSpPr>
            <p:grpSp>
              <p:nvGrpSpPr>
                <p:cNvPr id="268" name="Group 267"/>
                <p:cNvGrpSpPr/>
                <p:nvPr/>
              </p:nvGrpSpPr>
              <p:grpSpPr>
                <a:xfrm>
                  <a:off x="381915" y="695026"/>
                  <a:ext cx="5986767" cy="401228"/>
                  <a:chOff x="381915" y="695026"/>
                  <a:chExt cx="5986767" cy="401228"/>
                </a:xfrm>
              </p:grpSpPr>
              <p:grpSp>
                <p:nvGrpSpPr>
                  <p:cNvPr id="473" name="Group 472"/>
                  <p:cNvGrpSpPr/>
                  <p:nvPr/>
                </p:nvGrpSpPr>
                <p:grpSpPr>
                  <a:xfrm>
                    <a:off x="381915" y="695026"/>
                    <a:ext cx="2993597" cy="399565"/>
                    <a:chOff x="381915" y="695026"/>
                    <a:chExt cx="11988928" cy="1600200"/>
                  </a:xfrm>
                </p:grpSpPr>
                <p:grpSp>
                  <p:nvGrpSpPr>
                    <p:cNvPr id="499" name="Group 498"/>
                    <p:cNvGrpSpPr/>
                    <p:nvPr/>
                  </p:nvGrpSpPr>
                  <p:grpSpPr>
                    <a:xfrm>
                      <a:off x="381915" y="695026"/>
                      <a:ext cx="1498600" cy="1600200"/>
                      <a:chOff x="5552629" y="1910597"/>
                      <a:chExt cx="1498600" cy="1600200"/>
                    </a:xfrm>
                  </p:grpSpPr>
                  <p:pic>
                    <p:nvPicPr>
                      <p:cNvPr id="521" name="Picture 5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2" name="Rectangle 5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0" name="Group 499"/>
                    <p:cNvGrpSpPr/>
                    <p:nvPr/>
                  </p:nvGrpSpPr>
                  <p:grpSpPr>
                    <a:xfrm>
                      <a:off x="1876912" y="695026"/>
                      <a:ext cx="1498600" cy="1600200"/>
                      <a:chOff x="5552629" y="1910597"/>
                      <a:chExt cx="1498600" cy="1600200"/>
                    </a:xfrm>
                  </p:grpSpPr>
                  <p:pic>
                    <p:nvPicPr>
                      <p:cNvPr id="519" name="Picture 5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0" name="Rectangle 5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1" name="Group 500"/>
                    <p:cNvGrpSpPr/>
                    <p:nvPr/>
                  </p:nvGrpSpPr>
                  <p:grpSpPr>
                    <a:xfrm>
                      <a:off x="3375512" y="695026"/>
                      <a:ext cx="1498600" cy="1600200"/>
                      <a:chOff x="5552629" y="1910597"/>
                      <a:chExt cx="1498600" cy="1600200"/>
                    </a:xfrm>
                  </p:grpSpPr>
                  <p:pic>
                    <p:nvPicPr>
                      <p:cNvPr id="517" name="Picture 5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8" name="Rectangle 5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2" name="Group 501"/>
                    <p:cNvGrpSpPr/>
                    <p:nvPr/>
                  </p:nvGrpSpPr>
                  <p:grpSpPr>
                    <a:xfrm>
                      <a:off x="4870509" y="695026"/>
                      <a:ext cx="1498600" cy="1600200"/>
                      <a:chOff x="5552629" y="1910597"/>
                      <a:chExt cx="1498600" cy="1600200"/>
                    </a:xfrm>
                  </p:grpSpPr>
                  <p:pic>
                    <p:nvPicPr>
                      <p:cNvPr id="515" name="Picture 5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6" name="Rectangle 5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3" name="Group 502"/>
                    <p:cNvGrpSpPr/>
                    <p:nvPr/>
                  </p:nvGrpSpPr>
                  <p:grpSpPr>
                    <a:xfrm>
                      <a:off x="6383649" y="695026"/>
                      <a:ext cx="1498600" cy="1600200"/>
                      <a:chOff x="5552629" y="1910597"/>
                      <a:chExt cx="1498600" cy="1600200"/>
                    </a:xfrm>
                  </p:grpSpPr>
                  <p:pic>
                    <p:nvPicPr>
                      <p:cNvPr id="513" name="Picture 5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4" name="Rectangle 5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4" name="Group 503"/>
                    <p:cNvGrpSpPr/>
                    <p:nvPr/>
                  </p:nvGrpSpPr>
                  <p:grpSpPr>
                    <a:xfrm>
                      <a:off x="7878646" y="695026"/>
                      <a:ext cx="1498600" cy="1600200"/>
                      <a:chOff x="5552629" y="1910597"/>
                      <a:chExt cx="1498600" cy="1600200"/>
                    </a:xfrm>
                  </p:grpSpPr>
                  <p:pic>
                    <p:nvPicPr>
                      <p:cNvPr id="511" name="Picture 5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2" name="Rectangle 5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5" name="Group 504"/>
                    <p:cNvGrpSpPr/>
                    <p:nvPr/>
                  </p:nvGrpSpPr>
                  <p:grpSpPr>
                    <a:xfrm>
                      <a:off x="9377246" y="695026"/>
                      <a:ext cx="1498600" cy="1600200"/>
                      <a:chOff x="5552629" y="1910597"/>
                      <a:chExt cx="1498600" cy="1600200"/>
                    </a:xfrm>
                  </p:grpSpPr>
                  <p:pic>
                    <p:nvPicPr>
                      <p:cNvPr id="509" name="Picture 5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0" name="Rectangle 5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6" name="Group 505"/>
                    <p:cNvGrpSpPr/>
                    <p:nvPr/>
                  </p:nvGrpSpPr>
                  <p:grpSpPr>
                    <a:xfrm>
                      <a:off x="10872243" y="695026"/>
                      <a:ext cx="1498600" cy="1600200"/>
                      <a:chOff x="5552629" y="1910597"/>
                      <a:chExt cx="1498600" cy="1600200"/>
                    </a:xfrm>
                  </p:grpSpPr>
                  <p:pic>
                    <p:nvPicPr>
                      <p:cNvPr id="507" name="Picture 5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08" name="Rectangle 5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474" name="Group 473"/>
                  <p:cNvGrpSpPr/>
                  <p:nvPr/>
                </p:nvGrpSpPr>
                <p:grpSpPr>
                  <a:xfrm>
                    <a:off x="3375085" y="696689"/>
                    <a:ext cx="2993597" cy="399565"/>
                    <a:chOff x="381915" y="695026"/>
                    <a:chExt cx="11988928" cy="1600200"/>
                  </a:xfrm>
                </p:grpSpPr>
                <p:grpSp>
                  <p:nvGrpSpPr>
                    <p:cNvPr id="475" name="Group 474"/>
                    <p:cNvGrpSpPr/>
                    <p:nvPr/>
                  </p:nvGrpSpPr>
                  <p:grpSpPr>
                    <a:xfrm>
                      <a:off x="381915" y="695026"/>
                      <a:ext cx="1498600" cy="1600200"/>
                      <a:chOff x="5552629" y="1910597"/>
                      <a:chExt cx="1498600" cy="1600200"/>
                    </a:xfrm>
                  </p:grpSpPr>
                  <p:pic>
                    <p:nvPicPr>
                      <p:cNvPr id="497" name="Picture 4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8" name="Rectangle 4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6" name="Group 475"/>
                    <p:cNvGrpSpPr/>
                    <p:nvPr/>
                  </p:nvGrpSpPr>
                  <p:grpSpPr>
                    <a:xfrm>
                      <a:off x="1876912" y="695026"/>
                      <a:ext cx="1498600" cy="1600200"/>
                      <a:chOff x="5552629" y="1910597"/>
                      <a:chExt cx="1498600" cy="1600200"/>
                    </a:xfrm>
                  </p:grpSpPr>
                  <p:pic>
                    <p:nvPicPr>
                      <p:cNvPr id="495" name="Picture 4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6" name="Rectangle 4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7" name="Group 476"/>
                    <p:cNvGrpSpPr/>
                    <p:nvPr/>
                  </p:nvGrpSpPr>
                  <p:grpSpPr>
                    <a:xfrm>
                      <a:off x="3375512" y="695026"/>
                      <a:ext cx="1498600" cy="1600200"/>
                      <a:chOff x="5552629" y="1910597"/>
                      <a:chExt cx="1498600" cy="1600200"/>
                    </a:xfrm>
                  </p:grpSpPr>
                  <p:pic>
                    <p:nvPicPr>
                      <p:cNvPr id="493" name="Picture 4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4" name="Rectangle 4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8" name="Group 477"/>
                    <p:cNvGrpSpPr/>
                    <p:nvPr/>
                  </p:nvGrpSpPr>
                  <p:grpSpPr>
                    <a:xfrm>
                      <a:off x="4870509" y="695026"/>
                      <a:ext cx="1498600" cy="1600200"/>
                      <a:chOff x="5552629" y="1910597"/>
                      <a:chExt cx="1498600" cy="1600200"/>
                    </a:xfrm>
                  </p:grpSpPr>
                  <p:pic>
                    <p:nvPicPr>
                      <p:cNvPr id="491" name="Picture 4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2" name="Rectangle 4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9" name="Group 478"/>
                    <p:cNvGrpSpPr/>
                    <p:nvPr/>
                  </p:nvGrpSpPr>
                  <p:grpSpPr>
                    <a:xfrm>
                      <a:off x="6383649" y="695026"/>
                      <a:ext cx="1498600" cy="1600200"/>
                      <a:chOff x="5552629" y="1910597"/>
                      <a:chExt cx="1498600" cy="1600200"/>
                    </a:xfrm>
                  </p:grpSpPr>
                  <p:pic>
                    <p:nvPicPr>
                      <p:cNvPr id="489" name="Picture 4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0" name="Rectangle 4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0" name="Group 479"/>
                    <p:cNvGrpSpPr/>
                    <p:nvPr/>
                  </p:nvGrpSpPr>
                  <p:grpSpPr>
                    <a:xfrm>
                      <a:off x="7878646" y="695026"/>
                      <a:ext cx="1498600" cy="1600200"/>
                      <a:chOff x="5552629" y="1910597"/>
                      <a:chExt cx="1498600" cy="1600200"/>
                    </a:xfrm>
                  </p:grpSpPr>
                  <p:pic>
                    <p:nvPicPr>
                      <p:cNvPr id="487" name="Picture 4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8" name="Rectangle 4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1" name="Group 480"/>
                    <p:cNvGrpSpPr/>
                    <p:nvPr/>
                  </p:nvGrpSpPr>
                  <p:grpSpPr>
                    <a:xfrm>
                      <a:off x="9377246" y="695026"/>
                      <a:ext cx="1498600" cy="1600200"/>
                      <a:chOff x="5552629" y="1910597"/>
                      <a:chExt cx="1498600" cy="1600200"/>
                    </a:xfrm>
                  </p:grpSpPr>
                  <p:pic>
                    <p:nvPicPr>
                      <p:cNvPr id="485" name="Picture 4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6" name="Rectangle 4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2" name="Group 481"/>
                    <p:cNvGrpSpPr/>
                    <p:nvPr/>
                  </p:nvGrpSpPr>
                  <p:grpSpPr>
                    <a:xfrm>
                      <a:off x="10872243" y="695026"/>
                      <a:ext cx="1498600" cy="1600200"/>
                      <a:chOff x="5552629" y="1910597"/>
                      <a:chExt cx="1498600" cy="1600200"/>
                    </a:xfrm>
                  </p:grpSpPr>
                  <p:pic>
                    <p:nvPicPr>
                      <p:cNvPr id="483" name="Picture 4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4" name="Rectangle 4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69" name="Group 268"/>
                <p:cNvGrpSpPr/>
                <p:nvPr/>
              </p:nvGrpSpPr>
              <p:grpSpPr>
                <a:xfrm>
                  <a:off x="382128" y="1094591"/>
                  <a:ext cx="5986767" cy="401228"/>
                  <a:chOff x="381915" y="695026"/>
                  <a:chExt cx="5986767" cy="401228"/>
                </a:xfrm>
              </p:grpSpPr>
              <p:grpSp>
                <p:nvGrpSpPr>
                  <p:cNvPr id="423" name="Group 422"/>
                  <p:cNvGrpSpPr/>
                  <p:nvPr/>
                </p:nvGrpSpPr>
                <p:grpSpPr>
                  <a:xfrm>
                    <a:off x="381915" y="695026"/>
                    <a:ext cx="2993597" cy="399565"/>
                    <a:chOff x="381915" y="695026"/>
                    <a:chExt cx="11988928" cy="1600200"/>
                  </a:xfrm>
                </p:grpSpPr>
                <p:grpSp>
                  <p:nvGrpSpPr>
                    <p:cNvPr id="449" name="Group 448"/>
                    <p:cNvGrpSpPr/>
                    <p:nvPr/>
                  </p:nvGrpSpPr>
                  <p:grpSpPr>
                    <a:xfrm>
                      <a:off x="381915" y="695026"/>
                      <a:ext cx="1498600" cy="1600200"/>
                      <a:chOff x="5552629" y="1910597"/>
                      <a:chExt cx="1498600" cy="1600200"/>
                    </a:xfrm>
                  </p:grpSpPr>
                  <p:pic>
                    <p:nvPicPr>
                      <p:cNvPr id="471" name="Picture 47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72" name="Rectangle 47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0" name="Group 449"/>
                    <p:cNvGrpSpPr/>
                    <p:nvPr/>
                  </p:nvGrpSpPr>
                  <p:grpSpPr>
                    <a:xfrm>
                      <a:off x="1876912" y="695026"/>
                      <a:ext cx="1498600" cy="1600200"/>
                      <a:chOff x="5552629" y="1910597"/>
                      <a:chExt cx="1498600" cy="1600200"/>
                    </a:xfrm>
                  </p:grpSpPr>
                  <p:pic>
                    <p:nvPicPr>
                      <p:cNvPr id="469" name="Picture 46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70" name="Rectangle 46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1" name="Group 450"/>
                    <p:cNvGrpSpPr/>
                    <p:nvPr/>
                  </p:nvGrpSpPr>
                  <p:grpSpPr>
                    <a:xfrm>
                      <a:off x="3375512" y="695026"/>
                      <a:ext cx="1498600" cy="1600200"/>
                      <a:chOff x="5552629" y="1910597"/>
                      <a:chExt cx="1498600" cy="1600200"/>
                    </a:xfrm>
                  </p:grpSpPr>
                  <p:pic>
                    <p:nvPicPr>
                      <p:cNvPr id="467" name="Picture 46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8" name="Rectangle 46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2" name="Group 451"/>
                    <p:cNvGrpSpPr/>
                    <p:nvPr/>
                  </p:nvGrpSpPr>
                  <p:grpSpPr>
                    <a:xfrm>
                      <a:off x="4870509" y="695026"/>
                      <a:ext cx="1498600" cy="1600200"/>
                      <a:chOff x="5552629" y="1910597"/>
                      <a:chExt cx="1498600" cy="1600200"/>
                    </a:xfrm>
                  </p:grpSpPr>
                  <p:pic>
                    <p:nvPicPr>
                      <p:cNvPr id="465" name="Picture 46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6" name="Rectangle 46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3" name="Group 452"/>
                    <p:cNvGrpSpPr/>
                    <p:nvPr/>
                  </p:nvGrpSpPr>
                  <p:grpSpPr>
                    <a:xfrm>
                      <a:off x="6383649" y="695026"/>
                      <a:ext cx="1498600" cy="1600200"/>
                      <a:chOff x="5552629" y="1910597"/>
                      <a:chExt cx="1498600" cy="1600200"/>
                    </a:xfrm>
                  </p:grpSpPr>
                  <p:pic>
                    <p:nvPicPr>
                      <p:cNvPr id="463" name="Picture 46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4" name="Rectangle 46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4" name="Group 453"/>
                    <p:cNvGrpSpPr/>
                    <p:nvPr/>
                  </p:nvGrpSpPr>
                  <p:grpSpPr>
                    <a:xfrm>
                      <a:off x="7878646" y="695026"/>
                      <a:ext cx="1498600" cy="1600200"/>
                      <a:chOff x="5552629" y="1910597"/>
                      <a:chExt cx="1498600" cy="1600200"/>
                    </a:xfrm>
                  </p:grpSpPr>
                  <p:pic>
                    <p:nvPicPr>
                      <p:cNvPr id="461" name="Picture 46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2" name="Rectangle 46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5" name="Group 454"/>
                    <p:cNvGrpSpPr/>
                    <p:nvPr/>
                  </p:nvGrpSpPr>
                  <p:grpSpPr>
                    <a:xfrm>
                      <a:off x="9377246" y="695026"/>
                      <a:ext cx="1498600" cy="1600200"/>
                      <a:chOff x="5552629" y="1910597"/>
                      <a:chExt cx="1498600" cy="1600200"/>
                    </a:xfrm>
                  </p:grpSpPr>
                  <p:pic>
                    <p:nvPicPr>
                      <p:cNvPr id="459" name="Picture 4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0" name="Rectangle 4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6" name="Group 455"/>
                    <p:cNvGrpSpPr/>
                    <p:nvPr/>
                  </p:nvGrpSpPr>
                  <p:grpSpPr>
                    <a:xfrm>
                      <a:off x="10872243" y="695026"/>
                      <a:ext cx="1498600" cy="1600200"/>
                      <a:chOff x="5552629" y="1910597"/>
                      <a:chExt cx="1498600" cy="1600200"/>
                    </a:xfrm>
                  </p:grpSpPr>
                  <p:pic>
                    <p:nvPicPr>
                      <p:cNvPr id="457" name="Picture 4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58" name="Rectangle 4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424" name="Group 423"/>
                  <p:cNvGrpSpPr/>
                  <p:nvPr/>
                </p:nvGrpSpPr>
                <p:grpSpPr>
                  <a:xfrm>
                    <a:off x="3375085" y="696689"/>
                    <a:ext cx="2993597" cy="399565"/>
                    <a:chOff x="381915" y="695026"/>
                    <a:chExt cx="11988928" cy="1600200"/>
                  </a:xfrm>
                </p:grpSpPr>
                <p:grpSp>
                  <p:nvGrpSpPr>
                    <p:cNvPr id="425" name="Group 424"/>
                    <p:cNvGrpSpPr/>
                    <p:nvPr/>
                  </p:nvGrpSpPr>
                  <p:grpSpPr>
                    <a:xfrm>
                      <a:off x="381915" y="695026"/>
                      <a:ext cx="1498600" cy="1600200"/>
                      <a:chOff x="5552629" y="1910597"/>
                      <a:chExt cx="1498600" cy="1600200"/>
                    </a:xfrm>
                  </p:grpSpPr>
                  <p:pic>
                    <p:nvPicPr>
                      <p:cNvPr id="447" name="Picture 4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8" name="Rectangle 4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6" name="Group 425"/>
                    <p:cNvGrpSpPr/>
                    <p:nvPr/>
                  </p:nvGrpSpPr>
                  <p:grpSpPr>
                    <a:xfrm>
                      <a:off x="1876912" y="695026"/>
                      <a:ext cx="1498600" cy="1600200"/>
                      <a:chOff x="5552629" y="1910597"/>
                      <a:chExt cx="1498600" cy="1600200"/>
                    </a:xfrm>
                  </p:grpSpPr>
                  <p:pic>
                    <p:nvPicPr>
                      <p:cNvPr id="445" name="Picture 4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6" name="Rectangle 4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7" name="Group 426"/>
                    <p:cNvGrpSpPr/>
                    <p:nvPr/>
                  </p:nvGrpSpPr>
                  <p:grpSpPr>
                    <a:xfrm>
                      <a:off x="3375512" y="695026"/>
                      <a:ext cx="1498600" cy="1600200"/>
                      <a:chOff x="5552629" y="1910597"/>
                      <a:chExt cx="1498600" cy="1600200"/>
                    </a:xfrm>
                  </p:grpSpPr>
                  <p:pic>
                    <p:nvPicPr>
                      <p:cNvPr id="443" name="Picture 44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4" name="Rectangle 44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8" name="Group 427"/>
                    <p:cNvGrpSpPr/>
                    <p:nvPr/>
                  </p:nvGrpSpPr>
                  <p:grpSpPr>
                    <a:xfrm>
                      <a:off x="4870509" y="695026"/>
                      <a:ext cx="1498600" cy="1600200"/>
                      <a:chOff x="5552629" y="1910597"/>
                      <a:chExt cx="1498600" cy="1600200"/>
                    </a:xfrm>
                  </p:grpSpPr>
                  <p:pic>
                    <p:nvPicPr>
                      <p:cNvPr id="441" name="Picture 44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2" name="Rectangle 44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9" name="Group 428"/>
                    <p:cNvGrpSpPr/>
                    <p:nvPr/>
                  </p:nvGrpSpPr>
                  <p:grpSpPr>
                    <a:xfrm>
                      <a:off x="6383649" y="695026"/>
                      <a:ext cx="1498600" cy="1600200"/>
                      <a:chOff x="5552629" y="1910597"/>
                      <a:chExt cx="1498600" cy="1600200"/>
                    </a:xfrm>
                  </p:grpSpPr>
                  <p:pic>
                    <p:nvPicPr>
                      <p:cNvPr id="439" name="Picture 43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0" name="Rectangle 43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0" name="Group 429"/>
                    <p:cNvGrpSpPr/>
                    <p:nvPr/>
                  </p:nvGrpSpPr>
                  <p:grpSpPr>
                    <a:xfrm>
                      <a:off x="7878646" y="695026"/>
                      <a:ext cx="1498600" cy="1600200"/>
                      <a:chOff x="5552629" y="1910597"/>
                      <a:chExt cx="1498600" cy="1600200"/>
                    </a:xfrm>
                  </p:grpSpPr>
                  <p:pic>
                    <p:nvPicPr>
                      <p:cNvPr id="437" name="Picture 43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8" name="Rectangle 43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1" name="Group 430"/>
                    <p:cNvGrpSpPr/>
                    <p:nvPr/>
                  </p:nvGrpSpPr>
                  <p:grpSpPr>
                    <a:xfrm>
                      <a:off x="9377246" y="695026"/>
                      <a:ext cx="1498600" cy="1600200"/>
                      <a:chOff x="5552629" y="1910597"/>
                      <a:chExt cx="1498600" cy="1600200"/>
                    </a:xfrm>
                  </p:grpSpPr>
                  <p:pic>
                    <p:nvPicPr>
                      <p:cNvPr id="435" name="Picture 43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6" name="Rectangle 43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2" name="Group 431"/>
                    <p:cNvGrpSpPr/>
                    <p:nvPr/>
                  </p:nvGrpSpPr>
                  <p:grpSpPr>
                    <a:xfrm>
                      <a:off x="10872243" y="695026"/>
                      <a:ext cx="1498600" cy="1600200"/>
                      <a:chOff x="5552629" y="1910597"/>
                      <a:chExt cx="1498600" cy="1600200"/>
                    </a:xfrm>
                  </p:grpSpPr>
                  <p:pic>
                    <p:nvPicPr>
                      <p:cNvPr id="433" name="Picture 4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4" name="Rectangle 4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0" name="Group 269"/>
                <p:cNvGrpSpPr/>
                <p:nvPr/>
              </p:nvGrpSpPr>
              <p:grpSpPr>
                <a:xfrm>
                  <a:off x="381701" y="1495819"/>
                  <a:ext cx="5986767" cy="401228"/>
                  <a:chOff x="381915" y="695026"/>
                  <a:chExt cx="5986767" cy="401228"/>
                </a:xfrm>
              </p:grpSpPr>
              <p:grpSp>
                <p:nvGrpSpPr>
                  <p:cNvPr id="373" name="Group 372"/>
                  <p:cNvGrpSpPr/>
                  <p:nvPr/>
                </p:nvGrpSpPr>
                <p:grpSpPr>
                  <a:xfrm>
                    <a:off x="381915" y="695026"/>
                    <a:ext cx="2993597" cy="399565"/>
                    <a:chOff x="381915" y="695026"/>
                    <a:chExt cx="11988928" cy="1600200"/>
                  </a:xfrm>
                </p:grpSpPr>
                <p:grpSp>
                  <p:nvGrpSpPr>
                    <p:cNvPr id="399" name="Group 398"/>
                    <p:cNvGrpSpPr/>
                    <p:nvPr/>
                  </p:nvGrpSpPr>
                  <p:grpSpPr>
                    <a:xfrm>
                      <a:off x="381915" y="695026"/>
                      <a:ext cx="1498600" cy="1600200"/>
                      <a:chOff x="5552629" y="1910597"/>
                      <a:chExt cx="1498600" cy="1600200"/>
                    </a:xfrm>
                  </p:grpSpPr>
                  <p:pic>
                    <p:nvPicPr>
                      <p:cNvPr id="421" name="Picture 4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22" name="Rectangle 4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0" name="Group 399"/>
                    <p:cNvGrpSpPr/>
                    <p:nvPr/>
                  </p:nvGrpSpPr>
                  <p:grpSpPr>
                    <a:xfrm>
                      <a:off x="1876912" y="695026"/>
                      <a:ext cx="1498600" cy="1600200"/>
                      <a:chOff x="5552629" y="1910597"/>
                      <a:chExt cx="1498600" cy="1600200"/>
                    </a:xfrm>
                  </p:grpSpPr>
                  <p:pic>
                    <p:nvPicPr>
                      <p:cNvPr id="419" name="Picture 4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20" name="Rectangle 4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1" name="Group 400"/>
                    <p:cNvGrpSpPr/>
                    <p:nvPr/>
                  </p:nvGrpSpPr>
                  <p:grpSpPr>
                    <a:xfrm>
                      <a:off x="3375512" y="695026"/>
                      <a:ext cx="1498600" cy="1600200"/>
                      <a:chOff x="5552629" y="1910597"/>
                      <a:chExt cx="1498600" cy="1600200"/>
                    </a:xfrm>
                  </p:grpSpPr>
                  <p:pic>
                    <p:nvPicPr>
                      <p:cNvPr id="417" name="Picture 4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8" name="Rectangle 4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2" name="Group 401"/>
                    <p:cNvGrpSpPr/>
                    <p:nvPr/>
                  </p:nvGrpSpPr>
                  <p:grpSpPr>
                    <a:xfrm>
                      <a:off x="4870509" y="695026"/>
                      <a:ext cx="1498600" cy="1600200"/>
                      <a:chOff x="5552629" y="1910597"/>
                      <a:chExt cx="1498600" cy="1600200"/>
                    </a:xfrm>
                  </p:grpSpPr>
                  <p:pic>
                    <p:nvPicPr>
                      <p:cNvPr id="415" name="Picture 4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6" name="Rectangle 4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3" name="Group 402"/>
                    <p:cNvGrpSpPr/>
                    <p:nvPr/>
                  </p:nvGrpSpPr>
                  <p:grpSpPr>
                    <a:xfrm>
                      <a:off x="6383649" y="695026"/>
                      <a:ext cx="1498600" cy="1600200"/>
                      <a:chOff x="5552629" y="1910597"/>
                      <a:chExt cx="1498600" cy="1600200"/>
                    </a:xfrm>
                  </p:grpSpPr>
                  <p:pic>
                    <p:nvPicPr>
                      <p:cNvPr id="413" name="Picture 4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4" name="Rectangle 4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4" name="Group 403"/>
                    <p:cNvGrpSpPr/>
                    <p:nvPr/>
                  </p:nvGrpSpPr>
                  <p:grpSpPr>
                    <a:xfrm>
                      <a:off x="7878646" y="695026"/>
                      <a:ext cx="1498600" cy="1600200"/>
                      <a:chOff x="5552629" y="1910597"/>
                      <a:chExt cx="1498600" cy="1600200"/>
                    </a:xfrm>
                  </p:grpSpPr>
                  <p:pic>
                    <p:nvPicPr>
                      <p:cNvPr id="411" name="Picture 4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2" name="Rectangle 4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5" name="Group 404"/>
                    <p:cNvGrpSpPr/>
                    <p:nvPr/>
                  </p:nvGrpSpPr>
                  <p:grpSpPr>
                    <a:xfrm>
                      <a:off x="9377246" y="695026"/>
                      <a:ext cx="1498600" cy="1600200"/>
                      <a:chOff x="5552629" y="1910597"/>
                      <a:chExt cx="1498600" cy="1600200"/>
                    </a:xfrm>
                  </p:grpSpPr>
                  <p:pic>
                    <p:nvPicPr>
                      <p:cNvPr id="409" name="Picture 4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0" name="Rectangle 4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6" name="Group 405"/>
                    <p:cNvGrpSpPr/>
                    <p:nvPr/>
                  </p:nvGrpSpPr>
                  <p:grpSpPr>
                    <a:xfrm>
                      <a:off x="10872243" y="695026"/>
                      <a:ext cx="1498600" cy="1600200"/>
                      <a:chOff x="5552629" y="1910597"/>
                      <a:chExt cx="1498600" cy="1600200"/>
                    </a:xfrm>
                  </p:grpSpPr>
                  <p:pic>
                    <p:nvPicPr>
                      <p:cNvPr id="407" name="Picture 4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08" name="Rectangle 4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74" name="Group 373"/>
                  <p:cNvGrpSpPr/>
                  <p:nvPr/>
                </p:nvGrpSpPr>
                <p:grpSpPr>
                  <a:xfrm>
                    <a:off x="3375085" y="696689"/>
                    <a:ext cx="2993597" cy="399565"/>
                    <a:chOff x="381915" y="695026"/>
                    <a:chExt cx="11988928" cy="1600200"/>
                  </a:xfrm>
                </p:grpSpPr>
                <p:grpSp>
                  <p:nvGrpSpPr>
                    <p:cNvPr id="375" name="Group 374"/>
                    <p:cNvGrpSpPr/>
                    <p:nvPr/>
                  </p:nvGrpSpPr>
                  <p:grpSpPr>
                    <a:xfrm>
                      <a:off x="381915" y="695026"/>
                      <a:ext cx="1498600" cy="1600200"/>
                      <a:chOff x="5552629" y="1910597"/>
                      <a:chExt cx="1498600" cy="1600200"/>
                    </a:xfrm>
                  </p:grpSpPr>
                  <p:pic>
                    <p:nvPicPr>
                      <p:cNvPr id="397" name="Picture 3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8" name="Rectangle 3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6" name="Group 375"/>
                    <p:cNvGrpSpPr/>
                    <p:nvPr/>
                  </p:nvGrpSpPr>
                  <p:grpSpPr>
                    <a:xfrm>
                      <a:off x="1876912" y="695026"/>
                      <a:ext cx="1498600" cy="1600200"/>
                      <a:chOff x="5552629" y="1910597"/>
                      <a:chExt cx="1498600" cy="1600200"/>
                    </a:xfrm>
                  </p:grpSpPr>
                  <p:pic>
                    <p:nvPicPr>
                      <p:cNvPr id="395" name="Picture 3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6" name="Rectangle 3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7" name="Group 376"/>
                    <p:cNvGrpSpPr/>
                    <p:nvPr/>
                  </p:nvGrpSpPr>
                  <p:grpSpPr>
                    <a:xfrm>
                      <a:off x="3375512" y="695026"/>
                      <a:ext cx="1498600" cy="1600200"/>
                      <a:chOff x="5552629" y="1910597"/>
                      <a:chExt cx="1498600" cy="1600200"/>
                    </a:xfrm>
                  </p:grpSpPr>
                  <p:pic>
                    <p:nvPicPr>
                      <p:cNvPr id="393" name="Picture 3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4" name="Rectangle 3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8" name="Group 377"/>
                    <p:cNvGrpSpPr/>
                    <p:nvPr/>
                  </p:nvGrpSpPr>
                  <p:grpSpPr>
                    <a:xfrm>
                      <a:off x="4870509" y="695026"/>
                      <a:ext cx="1498600" cy="1600200"/>
                      <a:chOff x="5552629" y="1910597"/>
                      <a:chExt cx="1498600" cy="1600200"/>
                    </a:xfrm>
                  </p:grpSpPr>
                  <p:pic>
                    <p:nvPicPr>
                      <p:cNvPr id="391" name="Picture 3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2" name="Rectangle 3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9" name="Group 378"/>
                    <p:cNvGrpSpPr/>
                    <p:nvPr/>
                  </p:nvGrpSpPr>
                  <p:grpSpPr>
                    <a:xfrm>
                      <a:off x="6383649" y="695026"/>
                      <a:ext cx="1498600" cy="1600200"/>
                      <a:chOff x="5552629" y="1910597"/>
                      <a:chExt cx="1498600" cy="1600200"/>
                    </a:xfrm>
                  </p:grpSpPr>
                  <p:pic>
                    <p:nvPicPr>
                      <p:cNvPr id="389" name="Picture 3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0" name="Rectangle 3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0" name="Group 379"/>
                    <p:cNvGrpSpPr/>
                    <p:nvPr/>
                  </p:nvGrpSpPr>
                  <p:grpSpPr>
                    <a:xfrm>
                      <a:off x="7878646" y="695026"/>
                      <a:ext cx="1498600" cy="1600200"/>
                      <a:chOff x="5552629" y="1910597"/>
                      <a:chExt cx="1498600" cy="1600200"/>
                    </a:xfrm>
                  </p:grpSpPr>
                  <p:pic>
                    <p:nvPicPr>
                      <p:cNvPr id="387" name="Picture 3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8" name="Rectangle 3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1" name="Group 380"/>
                    <p:cNvGrpSpPr/>
                    <p:nvPr/>
                  </p:nvGrpSpPr>
                  <p:grpSpPr>
                    <a:xfrm>
                      <a:off x="9377246" y="695026"/>
                      <a:ext cx="1498600" cy="1600200"/>
                      <a:chOff x="5552629" y="1910597"/>
                      <a:chExt cx="1498600" cy="1600200"/>
                    </a:xfrm>
                  </p:grpSpPr>
                  <p:pic>
                    <p:nvPicPr>
                      <p:cNvPr id="385" name="Picture 3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6" name="Rectangle 3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2" name="Group 381"/>
                    <p:cNvGrpSpPr/>
                    <p:nvPr/>
                  </p:nvGrpSpPr>
                  <p:grpSpPr>
                    <a:xfrm>
                      <a:off x="10872243" y="695026"/>
                      <a:ext cx="1498600" cy="1600200"/>
                      <a:chOff x="5552629" y="1910597"/>
                      <a:chExt cx="1498600" cy="1600200"/>
                    </a:xfrm>
                  </p:grpSpPr>
                  <p:pic>
                    <p:nvPicPr>
                      <p:cNvPr id="383" name="Picture 3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4" name="Rectangle 3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1" name="Group 270"/>
                <p:cNvGrpSpPr/>
                <p:nvPr/>
              </p:nvGrpSpPr>
              <p:grpSpPr>
                <a:xfrm>
                  <a:off x="381487" y="1895384"/>
                  <a:ext cx="5986767" cy="401228"/>
                  <a:chOff x="381915" y="695026"/>
                  <a:chExt cx="5986767" cy="401228"/>
                </a:xfrm>
              </p:grpSpPr>
              <p:grpSp>
                <p:nvGrpSpPr>
                  <p:cNvPr id="323" name="Group 322"/>
                  <p:cNvGrpSpPr/>
                  <p:nvPr/>
                </p:nvGrpSpPr>
                <p:grpSpPr>
                  <a:xfrm>
                    <a:off x="381915" y="695026"/>
                    <a:ext cx="2993597" cy="399565"/>
                    <a:chOff x="381915" y="695026"/>
                    <a:chExt cx="11988928" cy="1600200"/>
                  </a:xfrm>
                </p:grpSpPr>
                <p:grpSp>
                  <p:nvGrpSpPr>
                    <p:cNvPr id="349" name="Group 348"/>
                    <p:cNvGrpSpPr/>
                    <p:nvPr/>
                  </p:nvGrpSpPr>
                  <p:grpSpPr>
                    <a:xfrm>
                      <a:off x="381915" y="695026"/>
                      <a:ext cx="1498600" cy="1600200"/>
                      <a:chOff x="5552629" y="1910597"/>
                      <a:chExt cx="1498600" cy="1600200"/>
                    </a:xfrm>
                  </p:grpSpPr>
                  <p:pic>
                    <p:nvPicPr>
                      <p:cNvPr id="371" name="Picture 37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72" name="Rectangle 37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0" name="Group 349"/>
                    <p:cNvGrpSpPr/>
                    <p:nvPr/>
                  </p:nvGrpSpPr>
                  <p:grpSpPr>
                    <a:xfrm>
                      <a:off x="1876912" y="695026"/>
                      <a:ext cx="1498600" cy="1600200"/>
                      <a:chOff x="5552629" y="1910597"/>
                      <a:chExt cx="1498600" cy="1600200"/>
                    </a:xfrm>
                  </p:grpSpPr>
                  <p:pic>
                    <p:nvPicPr>
                      <p:cNvPr id="369" name="Picture 36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70" name="Rectangle 36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1" name="Group 350"/>
                    <p:cNvGrpSpPr/>
                    <p:nvPr/>
                  </p:nvGrpSpPr>
                  <p:grpSpPr>
                    <a:xfrm>
                      <a:off x="3375512" y="695026"/>
                      <a:ext cx="1498600" cy="1600200"/>
                      <a:chOff x="5552629" y="1910597"/>
                      <a:chExt cx="1498600" cy="1600200"/>
                    </a:xfrm>
                  </p:grpSpPr>
                  <p:pic>
                    <p:nvPicPr>
                      <p:cNvPr id="367" name="Picture 36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8" name="Rectangle 36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2" name="Group 351"/>
                    <p:cNvGrpSpPr/>
                    <p:nvPr/>
                  </p:nvGrpSpPr>
                  <p:grpSpPr>
                    <a:xfrm>
                      <a:off x="4870509" y="695026"/>
                      <a:ext cx="1498600" cy="1600200"/>
                      <a:chOff x="5552629" y="1910597"/>
                      <a:chExt cx="1498600" cy="1600200"/>
                    </a:xfrm>
                  </p:grpSpPr>
                  <p:pic>
                    <p:nvPicPr>
                      <p:cNvPr id="365" name="Picture 36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6" name="Rectangle 36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3" name="Group 352"/>
                    <p:cNvGrpSpPr/>
                    <p:nvPr/>
                  </p:nvGrpSpPr>
                  <p:grpSpPr>
                    <a:xfrm>
                      <a:off x="6383649" y="695026"/>
                      <a:ext cx="1498600" cy="1600200"/>
                      <a:chOff x="5552629" y="1910597"/>
                      <a:chExt cx="1498600" cy="1600200"/>
                    </a:xfrm>
                  </p:grpSpPr>
                  <p:pic>
                    <p:nvPicPr>
                      <p:cNvPr id="363" name="Picture 36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4" name="Rectangle 36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4" name="Group 353"/>
                    <p:cNvGrpSpPr/>
                    <p:nvPr/>
                  </p:nvGrpSpPr>
                  <p:grpSpPr>
                    <a:xfrm>
                      <a:off x="7878646" y="695026"/>
                      <a:ext cx="1498600" cy="1600200"/>
                      <a:chOff x="5552629" y="1910597"/>
                      <a:chExt cx="1498600" cy="1600200"/>
                    </a:xfrm>
                  </p:grpSpPr>
                  <p:pic>
                    <p:nvPicPr>
                      <p:cNvPr id="361" name="Picture 36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2" name="Rectangle 36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5" name="Group 354"/>
                    <p:cNvGrpSpPr/>
                    <p:nvPr/>
                  </p:nvGrpSpPr>
                  <p:grpSpPr>
                    <a:xfrm>
                      <a:off x="9377246" y="695026"/>
                      <a:ext cx="1498600" cy="1600200"/>
                      <a:chOff x="5552629" y="1910597"/>
                      <a:chExt cx="1498600" cy="1600200"/>
                    </a:xfrm>
                  </p:grpSpPr>
                  <p:pic>
                    <p:nvPicPr>
                      <p:cNvPr id="359" name="Picture 3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0" name="Rectangle 3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6" name="Group 355"/>
                    <p:cNvGrpSpPr/>
                    <p:nvPr/>
                  </p:nvGrpSpPr>
                  <p:grpSpPr>
                    <a:xfrm>
                      <a:off x="10872243" y="695026"/>
                      <a:ext cx="1498600" cy="1600200"/>
                      <a:chOff x="5552629" y="1910597"/>
                      <a:chExt cx="1498600" cy="1600200"/>
                    </a:xfrm>
                  </p:grpSpPr>
                  <p:pic>
                    <p:nvPicPr>
                      <p:cNvPr id="357" name="Picture 3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58" name="Rectangle 3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24" name="Group 323"/>
                  <p:cNvGrpSpPr/>
                  <p:nvPr/>
                </p:nvGrpSpPr>
                <p:grpSpPr>
                  <a:xfrm>
                    <a:off x="3375085" y="696689"/>
                    <a:ext cx="2993597" cy="399565"/>
                    <a:chOff x="381915" y="695026"/>
                    <a:chExt cx="11988928" cy="1600200"/>
                  </a:xfrm>
                </p:grpSpPr>
                <p:grpSp>
                  <p:nvGrpSpPr>
                    <p:cNvPr id="325" name="Group 324"/>
                    <p:cNvGrpSpPr/>
                    <p:nvPr/>
                  </p:nvGrpSpPr>
                  <p:grpSpPr>
                    <a:xfrm>
                      <a:off x="381915" y="695026"/>
                      <a:ext cx="1498600" cy="1600200"/>
                      <a:chOff x="5552629" y="1910597"/>
                      <a:chExt cx="1498600" cy="1600200"/>
                    </a:xfrm>
                  </p:grpSpPr>
                  <p:pic>
                    <p:nvPicPr>
                      <p:cNvPr id="347" name="Picture 3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8" name="Rectangle 3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6" name="Group 325"/>
                    <p:cNvGrpSpPr/>
                    <p:nvPr/>
                  </p:nvGrpSpPr>
                  <p:grpSpPr>
                    <a:xfrm>
                      <a:off x="1876912" y="695026"/>
                      <a:ext cx="1498600" cy="1600200"/>
                      <a:chOff x="5552629" y="1910597"/>
                      <a:chExt cx="1498600" cy="1600200"/>
                    </a:xfrm>
                  </p:grpSpPr>
                  <p:pic>
                    <p:nvPicPr>
                      <p:cNvPr id="345" name="Picture 3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6" name="Rectangle 3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7" name="Group 326"/>
                    <p:cNvGrpSpPr/>
                    <p:nvPr/>
                  </p:nvGrpSpPr>
                  <p:grpSpPr>
                    <a:xfrm>
                      <a:off x="3375512" y="695026"/>
                      <a:ext cx="1498600" cy="1600200"/>
                      <a:chOff x="5552629" y="1910597"/>
                      <a:chExt cx="1498600" cy="1600200"/>
                    </a:xfrm>
                  </p:grpSpPr>
                  <p:pic>
                    <p:nvPicPr>
                      <p:cNvPr id="343" name="Picture 34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4" name="Rectangle 34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8" name="Group 327"/>
                    <p:cNvGrpSpPr/>
                    <p:nvPr/>
                  </p:nvGrpSpPr>
                  <p:grpSpPr>
                    <a:xfrm>
                      <a:off x="4870509" y="695026"/>
                      <a:ext cx="1498600" cy="1600200"/>
                      <a:chOff x="5552629" y="1910597"/>
                      <a:chExt cx="1498600" cy="1600200"/>
                    </a:xfrm>
                  </p:grpSpPr>
                  <p:pic>
                    <p:nvPicPr>
                      <p:cNvPr id="341" name="Picture 34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2" name="Rectangle 34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9" name="Group 328"/>
                    <p:cNvGrpSpPr/>
                    <p:nvPr/>
                  </p:nvGrpSpPr>
                  <p:grpSpPr>
                    <a:xfrm>
                      <a:off x="6383649" y="695026"/>
                      <a:ext cx="1498600" cy="1600200"/>
                      <a:chOff x="5552629" y="1910597"/>
                      <a:chExt cx="1498600" cy="1600200"/>
                    </a:xfrm>
                  </p:grpSpPr>
                  <p:pic>
                    <p:nvPicPr>
                      <p:cNvPr id="339" name="Picture 33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0" name="Rectangle 33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0" name="Group 329"/>
                    <p:cNvGrpSpPr/>
                    <p:nvPr/>
                  </p:nvGrpSpPr>
                  <p:grpSpPr>
                    <a:xfrm>
                      <a:off x="7878646" y="695026"/>
                      <a:ext cx="1498600" cy="1600200"/>
                      <a:chOff x="5552629" y="1910597"/>
                      <a:chExt cx="1498600" cy="1600200"/>
                    </a:xfrm>
                  </p:grpSpPr>
                  <p:pic>
                    <p:nvPicPr>
                      <p:cNvPr id="337" name="Picture 33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8" name="Rectangle 33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1" name="Group 330"/>
                    <p:cNvGrpSpPr/>
                    <p:nvPr/>
                  </p:nvGrpSpPr>
                  <p:grpSpPr>
                    <a:xfrm>
                      <a:off x="9377246" y="695026"/>
                      <a:ext cx="1498600" cy="1600200"/>
                      <a:chOff x="5552629" y="1910597"/>
                      <a:chExt cx="1498600" cy="1600200"/>
                    </a:xfrm>
                  </p:grpSpPr>
                  <p:pic>
                    <p:nvPicPr>
                      <p:cNvPr id="335" name="Picture 33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6" name="Rectangle 33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2" name="Group 331"/>
                    <p:cNvGrpSpPr/>
                    <p:nvPr/>
                  </p:nvGrpSpPr>
                  <p:grpSpPr>
                    <a:xfrm>
                      <a:off x="10872243" y="695026"/>
                      <a:ext cx="1498600" cy="1600200"/>
                      <a:chOff x="5552629" y="1910597"/>
                      <a:chExt cx="1498600" cy="1600200"/>
                    </a:xfrm>
                  </p:grpSpPr>
                  <p:pic>
                    <p:nvPicPr>
                      <p:cNvPr id="333" name="Picture 3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4" name="Rectangle 3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2" name="Group 271"/>
                <p:cNvGrpSpPr/>
                <p:nvPr/>
              </p:nvGrpSpPr>
              <p:grpSpPr>
                <a:xfrm>
                  <a:off x="381273" y="2294949"/>
                  <a:ext cx="5986767" cy="401228"/>
                  <a:chOff x="381915" y="695026"/>
                  <a:chExt cx="5986767" cy="401228"/>
                </a:xfrm>
              </p:grpSpPr>
              <p:grpSp>
                <p:nvGrpSpPr>
                  <p:cNvPr id="273" name="Group 272"/>
                  <p:cNvGrpSpPr/>
                  <p:nvPr/>
                </p:nvGrpSpPr>
                <p:grpSpPr>
                  <a:xfrm>
                    <a:off x="381915" y="695026"/>
                    <a:ext cx="2993597" cy="399565"/>
                    <a:chOff x="381915" y="695026"/>
                    <a:chExt cx="11988928" cy="1600200"/>
                  </a:xfrm>
                </p:grpSpPr>
                <p:grpSp>
                  <p:nvGrpSpPr>
                    <p:cNvPr id="299" name="Group 298"/>
                    <p:cNvGrpSpPr/>
                    <p:nvPr/>
                  </p:nvGrpSpPr>
                  <p:grpSpPr>
                    <a:xfrm>
                      <a:off x="381915" y="695026"/>
                      <a:ext cx="1498600" cy="1600200"/>
                      <a:chOff x="5552629" y="1910597"/>
                      <a:chExt cx="1498600" cy="1600200"/>
                    </a:xfrm>
                  </p:grpSpPr>
                  <p:pic>
                    <p:nvPicPr>
                      <p:cNvPr id="321" name="Picture 3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22" name="Rectangle 3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0" name="Group 299"/>
                    <p:cNvGrpSpPr/>
                    <p:nvPr/>
                  </p:nvGrpSpPr>
                  <p:grpSpPr>
                    <a:xfrm>
                      <a:off x="1876912" y="695026"/>
                      <a:ext cx="1498600" cy="1600200"/>
                      <a:chOff x="5552629" y="1910597"/>
                      <a:chExt cx="1498600" cy="1600200"/>
                    </a:xfrm>
                  </p:grpSpPr>
                  <p:pic>
                    <p:nvPicPr>
                      <p:cNvPr id="319" name="Picture 3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20" name="Rectangle 3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1" name="Group 300"/>
                    <p:cNvGrpSpPr/>
                    <p:nvPr/>
                  </p:nvGrpSpPr>
                  <p:grpSpPr>
                    <a:xfrm>
                      <a:off x="3375512" y="695026"/>
                      <a:ext cx="1498600" cy="1600200"/>
                      <a:chOff x="5552629" y="1910597"/>
                      <a:chExt cx="1498600" cy="1600200"/>
                    </a:xfrm>
                  </p:grpSpPr>
                  <p:pic>
                    <p:nvPicPr>
                      <p:cNvPr id="317" name="Picture 3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8" name="Rectangle 3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2" name="Group 301"/>
                    <p:cNvGrpSpPr/>
                    <p:nvPr/>
                  </p:nvGrpSpPr>
                  <p:grpSpPr>
                    <a:xfrm>
                      <a:off x="4870509" y="695026"/>
                      <a:ext cx="1498600" cy="1600200"/>
                      <a:chOff x="5552629" y="1910597"/>
                      <a:chExt cx="1498600" cy="1600200"/>
                    </a:xfrm>
                  </p:grpSpPr>
                  <p:pic>
                    <p:nvPicPr>
                      <p:cNvPr id="315" name="Picture 3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6" name="Rectangle 3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3" name="Group 302"/>
                    <p:cNvGrpSpPr/>
                    <p:nvPr/>
                  </p:nvGrpSpPr>
                  <p:grpSpPr>
                    <a:xfrm>
                      <a:off x="6383649" y="695026"/>
                      <a:ext cx="1498600" cy="1600200"/>
                      <a:chOff x="5552629" y="1910597"/>
                      <a:chExt cx="1498600" cy="1600200"/>
                    </a:xfrm>
                  </p:grpSpPr>
                  <p:pic>
                    <p:nvPicPr>
                      <p:cNvPr id="313" name="Picture 3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4" name="Rectangle 3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4" name="Group 303"/>
                    <p:cNvGrpSpPr/>
                    <p:nvPr/>
                  </p:nvGrpSpPr>
                  <p:grpSpPr>
                    <a:xfrm>
                      <a:off x="7878646" y="695026"/>
                      <a:ext cx="1498600" cy="1600200"/>
                      <a:chOff x="5552629" y="1910597"/>
                      <a:chExt cx="1498600" cy="1600200"/>
                    </a:xfrm>
                  </p:grpSpPr>
                  <p:pic>
                    <p:nvPicPr>
                      <p:cNvPr id="311" name="Picture 3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2" name="Rectangle 3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5" name="Group 304"/>
                    <p:cNvGrpSpPr/>
                    <p:nvPr/>
                  </p:nvGrpSpPr>
                  <p:grpSpPr>
                    <a:xfrm>
                      <a:off x="9377246" y="695026"/>
                      <a:ext cx="1498600" cy="1600200"/>
                      <a:chOff x="5552629" y="1910597"/>
                      <a:chExt cx="1498600" cy="1600200"/>
                    </a:xfrm>
                  </p:grpSpPr>
                  <p:pic>
                    <p:nvPicPr>
                      <p:cNvPr id="309" name="Picture 3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0" name="Rectangle 3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6" name="Group 305"/>
                    <p:cNvGrpSpPr/>
                    <p:nvPr/>
                  </p:nvGrpSpPr>
                  <p:grpSpPr>
                    <a:xfrm>
                      <a:off x="10872243" y="695026"/>
                      <a:ext cx="1498600" cy="1600200"/>
                      <a:chOff x="5552629" y="1910597"/>
                      <a:chExt cx="1498600" cy="1600200"/>
                    </a:xfrm>
                  </p:grpSpPr>
                  <p:pic>
                    <p:nvPicPr>
                      <p:cNvPr id="307" name="Picture 3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08" name="Rectangle 3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274" name="Group 273"/>
                  <p:cNvGrpSpPr/>
                  <p:nvPr/>
                </p:nvGrpSpPr>
                <p:grpSpPr>
                  <a:xfrm>
                    <a:off x="3375085" y="696689"/>
                    <a:ext cx="2993597" cy="399565"/>
                    <a:chOff x="381915" y="695026"/>
                    <a:chExt cx="11988928" cy="1600200"/>
                  </a:xfrm>
                </p:grpSpPr>
                <p:grpSp>
                  <p:nvGrpSpPr>
                    <p:cNvPr id="275" name="Group 274"/>
                    <p:cNvGrpSpPr/>
                    <p:nvPr/>
                  </p:nvGrpSpPr>
                  <p:grpSpPr>
                    <a:xfrm>
                      <a:off x="381915" y="695026"/>
                      <a:ext cx="1498600" cy="1600200"/>
                      <a:chOff x="5552629" y="1910597"/>
                      <a:chExt cx="1498600" cy="1600200"/>
                    </a:xfrm>
                  </p:grpSpPr>
                  <p:pic>
                    <p:nvPicPr>
                      <p:cNvPr id="297" name="Picture 2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8" name="Rectangle 2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6" name="Group 275"/>
                    <p:cNvGrpSpPr/>
                    <p:nvPr/>
                  </p:nvGrpSpPr>
                  <p:grpSpPr>
                    <a:xfrm>
                      <a:off x="1876912" y="695026"/>
                      <a:ext cx="1498600" cy="1600200"/>
                      <a:chOff x="5552629" y="1910597"/>
                      <a:chExt cx="1498600" cy="1600200"/>
                    </a:xfrm>
                  </p:grpSpPr>
                  <p:pic>
                    <p:nvPicPr>
                      <p:cNvPr id="295" name="Picture 2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6" name="Rectangle 2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7" name="Group 276"/>
                    <p:cNvGrpSpPr/>
                    <p:nvPr/>
                  </p:nvGrpSpPr>
                  <p:grpSpPr>
                    <a:xfrm>
                      <a:off x="3375512" y="695026"/>
                      <a:ext cx="1498600" cy="1600200"/>
                      <a:chOff x="5552629" y="1910597"/>
                      <a:chExt cx="1498600" cy="1600200"/>
                    </a:xfrm>
                  </p:grpSpPr>
                  <p:pic>
                    <p:nvPicPr>
                      <p:cNvPr id="293" name="Picture 2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4" name="Rectangle 2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8" name="Group 277"/>
                    <p:cNvGrpSpPr/>
                    <p:nvPr/>
                  </p:nvGrpSpPr>
                  <p:grpSpPr>
                    <a:xfrm>
                      <a:off x="4870509" y="695026"/>
                      <a:ext cx="1498600" cy="1600200"/>
                      <a:chOff x="5552629" y="1910597"/>
                      <a:chExt cx="1498600" cy="1600200"/>
                    </a:xfrm>
                  </p:grpSpPr>
                  <p:pic>
                    <p:nvPicPr>
                      <p:cNvPr id="291" name="Picture 2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2" name="Rectangle 2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9" name="Group 278"/>
                    <p:cNvGrpSpPr/>
                    <p:nvPr/>
                  </p:nvGrpSpPr>
                  <p:grpSpPr>
                    <a:xfrm>
                      <a:off x="6383649" y="695026"/>
                      <a:ext cx="1498600" cy="1600200"/>
                      <a:chOff x="5552629" y="1910597"/>
                      <a:chExt cx="1498600" cy="1600200"/>
                    </a:xfrm>
                  </p:grpSpPr>
                  <p:pic>
                    <p:nvPicPr>
                      <p:cNvPr id="289" name="Picture 2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0" name="Rectangle 2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0" name="Group 279"/>
                    <p:cNvGrpSpPr/>
                    <p:nvPr/>
                  </p:nvGrpSpPr>
                  <p:grpSpPr>
                    <a:xfrm>
                      <a:off x="7878646" y="695026"/>
                      <a:ext cx="1498600" cy="1600200"/>
                      <a:chOff x="5552629" y="1910597"/>
                      <a:chExt cx="1498600" cy="1600200"/>
                    </a:xfrm>
                  </p:grpSpPr>
                  <p:pic>
                    <p:nvPicPr>
                      <p:cNvPr id="287" name="Picture 2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8" name="Rectangle 2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1" name="Group 280"/>
                    <p:cNvGrpSpPr/>
                    <p:nvPr/>
                  </p:nvGrpSpPr>
                  <p:grpSpPr>
                    <a:xfrm>
                      <a:off x="9377246" y="695026"/>
                      <a:ext cx="1498600" cy="1600200"/>
                      <a:chOff x="5552629" y="1910597"/>
                      <a:chExt cx="1498600" cy="1600200"/>
                    </a:xfrm>
                  </p:grpSpPr>
                  <p:pic>
                    <p:nvPicPr>
                      <p:cNvPr id="285" name="Picture 2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6" name="Rectangle 2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2" name="Group 281"/>
                    <p:cNvGrpSpPr/>
                    <p:nvPr/>
                  </p:nvGrpSpPr>
                  <p:grpSpPr>
                    <a:xfrm>
                      <a:off x="10872243" y="695026"/>
                      <a:ext cx="1498600" cy="1600200"/>
                      <a:chOff x="5552629" y="1910597"/>
                      <a:chExt cx="1498600" cy="1600200"/>
                    </a:xfrm>
                  </p:grpSpPr>
                  <p:pic>
                    <p:nvPicPr>
                      <p:cNvPr id="283" name="Picture 2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4" name="Rectangle 2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nvGrpSpPr>
              <p:cNvPr id="524" name="Group 523"/>
              <p:cNvGrpSpPr/>
              <p:nvPr/>
            </p:nvGrpSpPr>
            <p:grpSpPr>
              <a:xfrm>
                <a:off x="379563" y="4681076"/>
                <a:ext cx="5987622" cy="2001151"/>
                <a:chOff x="381273" y="695026"/>
                <a:chExt cx="5987622" cy="2001151"/>
              </a:xfrm>
            </p:grpSpPr>
            <p:grpSp>
              <p:nvGrpSpPr>
                <p:cNvPr id="525" name="Group 524"/>
                <p:cNvGrpSpPr/>
                <p:nvPr/>
              </p:nvGrpSpPr>
              <p:grpSpPr>
                <a:xfrm>
                  <a:off x="381915" y="695026"/>
                  <a:ext cx="5986767" cy="401228"/>
                  <a:chOff x="381915" y="695026"/>
                  <a:chExt cx="5986767" cy="401228"/>
                </a:xfrm>
              </p:grpSpPr>
              <p:grpSp>
                <p:nvGrpSpPr>
                  <p:cNvPr id="730" name="Group 729"/>
                  <p:cNvGrpSpPr/>
                  <p:nvPr/>
                </p:nvGrpSpPr>
                <p:grpSpPr>
                  <a:xfrm>
                    <a:off x="381915" y="695026"/>
                    <a:ext cx="2993597" cy="399565"/>
                    <a:chOff x="381915" y="695026"/>
                    <a:chExt cx="11988928" cy="1600200"/>
                  </a:xfrm>
                </p:grpSpPr>
                <p:grpSp>
                  <p:nvGrpSpPr>
                    <p:cNvPr id="756" name="Group 755"/>
                    <p:cNvGrpSpPr/>
                    <p:nvPr/>
                  </p:nvGrpSpPr>
                  <p:grpSpPr>
                    <a:xfrm>
                      <a:off x="381915" y="695026"/>
                      <a:ext cx="1498600" cy="1600200"/>
                      <a:chOff x="5552629" y="1910597"/>
                      <a:chExt cx="1498600" cy="1600200"/>
                    </a:xfrm>
                  </p:grpSpPr>
                  <p:pic>
                    <p:nvPicPr>
                      <p:cNvPr id="778" name="Picture 7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9" name="Rectangle 7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7" name="Group 756"/>
                    <p:cNvGrpSpPr/>
                    <p:nvPr/>
                  </p:nvGrpSpPr>
                  <p:grpSpPr>
                    <a:xfrm>
                      <a:off x="1876912" y="695026"/>
                      <a:ext cx="1498600" cy="1600200"/>
                      <a:chOff x="5552629" y="1910597"/>
                      <a:chExt cx="1498600" cy="1600200"/>
                    </a:xfrm>
                  </p:grpSpPr>
                  <p:pic>
                    <p:nvPicPr>
                      <p:cNvPr id="776" name="Picture 7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7" name="Rectangle 7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8" name="Group 757"/>
                    <p:cNvGrpSpPr/>
                    <p:nvPr/>
                  </p:nvGrpSpPr>
                  <p:grpSpPr>
                    <a:xfrm>
                      <a:off x="3375512" y="695026"/>
                      <a:ext cx="1498600" cy="1600200"/>
                      <a:chOff x="5552629" y="1910597"/>
                      <a:chExt cx="1498600" cy="1600200"/>
                    </a:xfrm>
                  </p:grpSpPr>
                  <p:pic>
                    <p:nvPicPr>
                      <p:cNvPr id="774" name="Picture 7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5" name="Rectangle 7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9" name="Group 758"/>
                    <p:cNvGrpSpPr/>
                    <p:nvPr/>
                  </p:nvGrpSpPr>
                  <p:grpSpPr>
                    <a:xfrm>
                      <a:off x="4870509" y="695026"/>
                      <a:ext cx="1498600" cy="1600200"/>
                      <a:chOff x="5552629" y="1910597"/>
                      <a:chExt cx="1498600" cy="1600200"/>
                    </a:xfrm>
                  </p:grpSpPr>
                  <p:pic>
                    <p:nvPicPr>
                      <p:cNvPr id="772" name="Picture 7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3" name="Rectangle 7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0" name="Group 759"/>
                    <p:cNvGrpSpPr/>
                    <p:nvPr/>
                  </p:nvGrpSpPr>
                  <p:grpSpPr>
                    <a:xfrm>
                      <a:off x="6383649" y="695026"/>
                      <a:ext cx="1498600" cy="1600200"/>
                      <a:chOff x="5552629" y="1910597"/>
                      <a:chExt cx="1498600" cy="1600200"/>
                    </a:xfrm>
                  </p:grpSpPr>
                  <p:pic>
                    <p:nvPicPr>
                      <p:cNvPr id="770" name="Picture 7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1" name="Rectangle 7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1" name="Group 760"/>
                    <p:cNvGrpSpPr/>
                    <p:nvPr/>
                  </p:nvGrpSpPr>
                  <p:grpSpPr>
                    <a:xfrm>
                      <a:off x="7878646" y="695026"/>
                      <a:ext cx="1498600" cy="1600200"/>
                      <a:chOff x="5552629" y="1910597"/>
                      <a:chExt cx="1498600" cy="1600200"/>
                    </a:xfrm>
                  </p:grpSpPr>
                  <p:pic>
                    <p:nvPicPr>
                      <p:cNvPr id="768" name="Picture 7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9" name="Rectangle 7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2" name="Group 761"/>
                    <p:cNvGrpSpPr/>
                    <p:nvPr/>
                  </p:nvGrpSpPr>
                  <p:grpSpPr>
                    <a:xfrm>
                      <a:off x="9377246" y="695026"/>
                      <a:ext cx="1498600" cy="1600200"/>
                      <a:chOff x="5552629" y="1910597"/>
                      <a:chExt cx="1498600" cy="1600200"/>
                    </a:xfrm>
                  </p:grpSpPr>
                  <p:pic>
                    <p:nvPicPr>
                      <p:cNvPr id="766" name="Picture 7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7" name="Rectangle 7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3" name="Group 762"/>
                    <p:cNvGrpSpPr/>
                    <p:nvPr/>
                  </p:nvGrpSpPr>
                  <p:grpSpPr>
                    <a:xfrm>
                      <a:off x="10872243" y="695026"/>
                      <a:ext cx="1498600" cy="1600200"/>
                      <a:chOff x="5552629" y="1910597"/>
                      <a:chExt cx="1498600" cy="1600200"/>
                    </a:xfrm>
                  </p:grpSpPr>
                  <p:pic>
                    <p:nvPicPr>
                      <p:cNvPr id="764" name="Picture 7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5" name="Rectangle 7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731" name="Group 730"/>
                  <p:cNvGrpSpPr/>
                  <p:nvPr/>
                </p:nvGrpSpPr>
                <p:grpSpPr>
                  <a:xfrm>
                    <a:off x="3375085" y="696689"/>
                    <a:ext cx="2993597" cy="399565"/>
                    <a:chOff x="381915" y="695026"/>
                    <a:chExt cx="11988928" cy="1600200"/>
                  </a:xfrm>
                </p:grpSpPr>
                <p:grpSp>
                  <p:nvGrpSpPr>
                    <p:cNvPr id="732" name="Group 731"/>
                    <p:cNvGrpSpPr/>
                    <p:nvPr/>
                  </p:nvGrpSpPr>
                  <p:grpSpPr>
                    <a:xfrm>
                      <a:off x="381915" y="695026"/>
                      <a:ext cx="1498600" cy="1600200"/>
                      <a:chOff x="5552629" y="1910597"/>
                      <a:chExt cx="1498600" cy="1600200"/>
                    </a:xfrm>
                  </p:grpSpPr>
                  <p:pic>
                    <p:nvPicPr>
                      <p:cNvPr id="754" name="Picture 7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5" name="Rectangle 7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3" name="Group 732"/>
                    <p:cNvGrpSpPr/>
                    <p:nvPr/>
                  </p:nvGrpSpPr>
                  <p:grpSpPr>
                    <a:xfrm>
                      <a:off x="1876912" y="695026"/>
                      <a:ext cx="1498600" cy="1600200"/>
                      <a:chOff x="5552629" y="1910597"/>
                      <a:chExt cx="1498600" cy="1600200"/>
                    </a:xfrm>
                  </p:grpSpPr>
                  <p:pic>
                    <p:nvPicPr>
                      <p:cNvPr id="752" name="Picture 7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3" name="Rectangle 7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4" name="Group 733"/>
                    <p:cNvGrpSpPr/>
                    <p:nvPr/>
                  </p:nvGrpSpPr>
                  <p:grpSpPr>
                    <a:xfrm>
                      <a:off x="3375512" y="695026"/>
                      <a:ext cx="1498600" cy="1600200"/>
                      <a:chOff x="5552629" y="1910597"/>
                      <a:chExt cx="1498600" cy="1600200"/>
                    </a:xfrm>
                  </p:grpSpPr>
                  <p:pic>
                    <p:nvPicPr>
                      <p:cNvPr id="750" name="Picture 7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1" name="Rectangle 7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5" name="Group 734"/>
                    <p:cNvGrpSpPr/>
                    <p:nvPr/>
                  </p:nvGrpSpPr>
                  <p:grpSpPr>
                    <a:xfrm>
                      <a:off x="4870509" y="695026"/>
                      <a:ext cx="1498600" cy="1600200"/>
                      <a:chOff x="5552629" y="1910597"/>
                      <a:chExt cx="1498600" cy="1600200"/>
                    </a:xfrm>
                  </p:grpSpPr>
                  <p:pic>
                    <p:nvPicPr>
                      <p:cNvPr id="748" name="Picture 7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9" name="Rectangle 7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6" name="Group 735"/>
                    <p:cNvGrpSpPr/>
                    <p:nvPr/>
                  </p:nvGrpSpPr>
                  <p:grpSpPr>
                    <a:xfrm>
                      <a:off x="6383649" y="695026"/>
                      <a:ext cx="1498600" cy="1600200"/>
                      <a:chOff x="5552629" y="1910597"/>
                      <a:chExt cx="1498600" cy="1600200"/>
                    </a:xfrm>
                  </p:grpSpPr>
                  <p:pic>
                    <p:nvPicPr>
                      <p:cNvPr id="746" name="Picture 7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7" name="Rectangle 7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7" name="Group 736"/>
                    <p:cNvGrpSpPr/>
                    <p:nvPr/>
                  </p:nvGrpSpPr>
                  <p:grpSpPr>
                    <a:xfrm>
                      <a:off x="7878646" y="695026"/>
                      <a:ext cx="1498600" cy="1600200"/>
                      <a:chOff x="5552629" y="1910597"/>
                      <a:chExt cx="1498600" cy="1600200"/>
                    </a:xfrm>
                  </p:grpSpPr>
                  <p:pic>
                    <p:nvPicPr>
                      <p:cNvPr id="744" name="Picture 7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5" name="Rectangle 7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8" name="Group 737"/>
                    <p:cNvGrpSpPr/>
                    <p:nvPr/>
                  </p:nvGrpSpPr>
                  <p:grpSpPr>
                    <a:xfrm>
                      <a:off x="9377246" y="695026"/>
                      <a:ext cx="1498600" cy="1600200"/>
                      <a:chOff x="5552629" y="1910597"/>
                      <a:chExt cx="1498600" cy="1600200"/>
                    </a:xfrm>
                  </p:grpSpPr>
                  <p:pic>
                    <p:nvPicPr>
                      <p:cNvPr id="742" name="Picture 7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3" name="Rectangle 7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9" name="Group 738"/>
                    <p:cNvGrpSpPr/>
                    <p:nvPr/>
                  </p:nvGrpSpPr>
                  <p:grpSpPr>
                    <a:xfrm>
                      <a:off x="10872243" y="695026"/>
                      <a:ext cx="1498600" cy="1600200"/>
                      <a:chOff x="5552629" y="1910597"/>
                      <a:chExt cx="1498600" cy="1600200"/>
                    </a:xfrm>
                  </p:grpSpPr>
                  <p:pic>
                    <p:nvPicPr>
                      <p:cNvPr id="740" name="Picture 7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1" name="Rectangle 7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6" name="Group 525"/>
                <p:cNvGrpSpPr/>
                <p:nvPr/>
              </p:nvGrpSpPr>
              <p:grpSpPr>
                <a:xfrm>
                  <a:off x="382128" y="1094591"/>
                  <a:ext cx="5986767" cy="401228"/>
                  <a:chOff x="381915" y="695026"/>
                  <a:chExt cx="5986767" cy="401228"/>
                </a:xfrm>
              </p:grpSpPr>
              <p:grpSp>
                <p:nvGrpSpPr>
                  <p:cNvPr id="680" name="Group 679"/>
                  <p:cNvGrpSpPr/>
                  <p:nvPr/>
                </p:nvGrpSpPr>
                <p:grpSpPr>
                  <a:xfrm>
                    <a:off x="381915" y="695026"/>
                    <a:ext cx="2993597" cy="399565"/>
                    <a:chOff x="381915" y="695026"/>
                    <a:chExt cx="11988928" cy="1600200"/>
                  </a:xfrm>
                </p:grpSpPr>
                <p:grpSp>
                  <p:nvGrpSpPr>
                    <p:cNvPr id="706" name="Group 705"/>
                    <p:cNvGrpSpPr/>
                    <p:nvPr/>
                  </p:nvGrpSpPr>
                  <p:grpSpPr>
                    <a:xfrm>
                      <a:off x="381915" y="695026"/>
                      <a:ext cx="1498600" cy="1600200"/>
                      <a:chOff x="5552629" y="1910597"/>
                      <a:chExt cx="1498600" cy="1600200"/>
                    </a:xfrm>
                  </p:grpSpPr>
                  <p:pic>
                    <p:nvPicPr>
                      <p:cNvPr id="728" name="Picture 7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9" name="Rectangle 7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7" name="Group 706"/>
                    <p:cNvGrpSpPr/>
                    <p:nvPr/>
                  </p:nvGrpSpPr>
                  <p:grpSpPr>
                    <a:xfrm>
                      <a:off x="1876912" y="695026"/>
                      <a:ext cx="1498600" cy="1600200"/>
                      <a:chOff x="5552629" y="1910597"/>
                      <a:chExt cx="1498600" cy="1600200"/>
                    </a:xfrm>
                  </p:grpSpPr>
                  <p:pic>
                    <p:nvPicPr>
                      <p:cNvPr id="726" name="Picture 7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7" name="Rectangle 7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8" name="Group 707"/>
                    <p:cNvGrpSpPr/>
                    <p:nvPr/>
                  </p:nvGrpSpPr>
                  <p:grpSpPr>
                    <a:xfrm>
                      <a:off x="3375512" y="695026"/>
                      <a:ext cx="1498600" cy="1600200"/>
                      <a:chOff x="5552629" y="1910597"/>
                      <a:chExt cx="1498600" cy="1600200"/>
                    </a:xfrm>
                  </p:grpSpPr>
                  <p:pic>
                    <p:nvPicPr>
                      <p:cNvPr id="724" name="Picture 7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5" name="Rectangle 7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9" name="Group 708"/>
                    <p:cNvGrpSpPr/>
                    <p:nvPr/>
                  </p:nvGrpSpPr>
                  <p:grpSpPr>
                    <a:xfrm>
                      <a:off x="4870509" y="695026"/>
                      <a:ext cx="1498600" cy="1600200"/>
                      <a:chOff x="5552629" y="1910597"/>
                      <a:chExt cx="1498600" cy="1600200"/>
                    </a:xfrm>
                  </p:grpSpPr>
                  <p:pic>
                    <p:nvPicPr>
                      <p:cNvPr id="722" name="Picture 72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3" name="Rectangle 72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0" name="Group 709"/>
                    <p:cNvGrpSpPr/>
                    <p:nvPr/>
                  </p:nvGrpSpPr>
                  <p:grpSpPr>
                    <a:xfrm>
                      <a:off x="6383649" y="695026"/>
                      <a:ext cx="1498600" cy="1600200"/>
                      <a:chOff x="5552629" y="1910597"/>
                      <a:chExt cx="1498600" cy="1600200"/>
                    </a:xfrm>
                  </p:grpSpPr>
                  <p:pic>
                    <p:nvPicPr>
                      <p:cNvPr id="720" name="Picture 71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1" name="Rectangle 72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1" name="Group 710"/>
                    <p:cNvGrpSpPr/>
                    <p:nvPr/>
                  </p:nvGrpSpPr>
                  <p:grpSpPr>
                    <a:xfrm>
                      <a:off x="7878646" y="695026"/>
                      <a:ext cx="1498600" cy="1600200"/>
                      <a:chOff x="5552629" y="1910597"/>
                      <a:chExt cx="1498600" cy="1600200"/>
                    </a:xfrm>
                  </p:grpSpPr>
                  <p:pic>
                    <p:nvPicPr>
                      <p:cNvPr id="718" name="Picture 7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9" name="Rectangle 7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2" name="Group 711"/>
                    <p:cNvGrpSpPr/>
                    <p:nvPr/>
                  </p:nvGrpSpPr>
                  <p:grpSpPr>
                    <a:xfrm>
                      <a:off x="9377246" y="695026"/>
                      <a:ext cx="1498600" cy="1600200"/>
                      <a:chOff x="5552629" y="1910597"/>
                      <a:chExt cx="1498600" cy="1600200"/>
                    </a:xfrm>
                  </p:grpSpPr>
                  <p:pic>
                    <p:nvPicPr>
                      <p:cNvPr id="716" name="Picture 71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7" name="Rectangle 71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3" name="Group 712"/>
                    <p:cNvGrpSpPr/>
                    <p:nvPr/>
                  </p:nvGrpSpPr>
                  <p:grpSpPr>
                    <a:xfrm>
                      <a:off x="10872243" y="695026"/>
                      <a:ext cx="1498600" cy="1600200"/>
                      <a:chOff x="5552629" y="1910597"/>
                      <a:chExt cx="1498600" cy="1600200"/>
                    </a:xfrm>
                  </p:grpSpPr>
                  <p:pic>
                    <p:nvPicPr>
                      <p:cNvPr id="714" name="Picture 71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5" name="Rectangle 71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81" name="Group 680"/>
                  <p:cNvGrpSpPr/>
                  <p:nvPr/>
                </p:nvGrpSpPr>
                <p:grpSpPr>
                  <a:xfrm>
                    <a:off x="3375085" y="696689"/>
                    <a:ext cx="2993597" cy="399565"/>
                    <a:chOff x="381915" y="695026"/>
                    <a:chExt cx="11988928" cy="1600200"/>
                  </a:xfrm>
                </p:grpSpPr>
                <p:grpSp>
                  <p:nvGrpSpPr>
                    <p:cNvPr id="682" name="Group 681"/>
                    <p:cNvGrpSpPr/>
                    <p:nvPr/>
                  </p:nvGrpSpPr>
                  <p:grpSpPr>
                    <a:xfrm>
                      <a:off x="381915" y="695026"/>
                      <a:ext cx="1498600" cy="1600200"/>
                      <a:chOff x="5552629" y="1910597"/>
                      <a:chExt cx="1498600" cy="1600200"/>
                    </a:xfrm>
                  </p:grpSpPr>
                  <p:pic>
                    <p:nvPicPr>
                      <p:cNvPr id="704" name="Picture 70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5" name="Rectangle 70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3" name="Group 682"/>
                    <p:cNvGrpSpPr/>
                    <p:nvPr/>
                  </p:nvGrpSpPr>
                  <p:grpSpPr>
                    <a:xfrm>
                      <a:off x="1876912" y="695026"/>
                      <a:ext cx="1498600" cy="1600200"/>
                      <a:chOff x="5552629" y="1910597"/>
                      <a:chExt cx="1498600" cy="1600200"/>
                    </a:xfrm>
                  </p:grpSpPr>
                  <p:pic>
                    <p:nvPicPr>
                      <p:cNvPr id="702" name="Picture 70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3" name="Rectangle 70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4" name="Group 683"/>
                    <p:cNvGrpSpPr/>
                    <p:nvPr/>
                  </p:nvGrpSpPr>
                  <p:grpSpPr>
                    <a:xfrm>
                      <a:off x="3375512" y="695026"/>
                      <a:ext cx="1498600" cy="1600200"/>
                      <a:chOff x="5552629" y="1910597"/>
                      <a:chExt cx="1498600" cy="1600200"/>
                    </a:xfrm>
                  </p:grpSpPr>
                  <p:pic>
                    <p:nvPicPr>
                      <p:cNvPr id="700" name="Picture 69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1" name="Rectangle 70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5" name="Group 684"/>
                    <p:cNvGrpSpPr/>
                    <p:nvPr/>
                  </p:nvGrpSpPr>
                  <p:grpSpPr>
                    <a:xfrm>
                      <a:off x="4870509" y="695026"/>
                      <a:ext cx="1498600" cy="1600200"/>
                      <a:chOff x="5552629" y="1910597"/>
                      <a:chExt cx="1498600" cy="1600200"/>
                    </a:xfrm>
                  </p:grpSpPr>
                  <p:pic>
                    <p:nvPicPr>
                      <p:cNvPr id="698" name="Picture 69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9" name="Rectangle 69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6" name="Group 685"/>
                    <p:cNvGrpSpPr/>
                    <p:nvPr/>
                  </p:nvGrpSpPr>
                  <p:grpSpPr>
                    <a:xfrm>
                      <a:off x="6383649" y="695026"/>
                      <a:ext cx="1498600" cy="1600200"/>
                      <a:chOff x="5552629" y="1910597"/>
                      <a:chExt cx="1498600" cy="1600200"/>
                    </a:xfrm>
                  </p:grpSpPr>
                  <p:pic>
                    <p:nvPicPr>
                      <p:cNvPr id="696" name="Picture 69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7" name="Rectangle 69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7" name="Group 686"/>
                    <p:cNvGrpSpPr/>
                    <p:nvPr/>
                  </p:nvGrpSpPr>
                  <p:grpSpPr>
                    <a:xfrm>
                      <a:off x="7878646" y="695026"/>
                      <a:ext cx="1498600" cy="1600200"/>
                      <a:chOff x="5552629" y="1910597"/>
                      <a:chExt cx="1498600" cy="1600200"/>
                    </a:xfrm>
                  </p:grpSpPr>
                  <p:pic>
                    <p:nvPicPr>
                      <p:cNvPr id="694" name="Picture 69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5" name="Rectangle 69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8" name="Group 687"/>
                    <p:cNvGrpSpPr/>
                    <p:nvPr/>
                  </p:nvGrpSpPr>
                  <p:grpSpPr>
                    <a:xfrm>
                      <a:off x="9377246" y="695026"/>
                      <a:ext cx="1498600" cy="1600200"/>
                      <a:chOff x="5552629" y="1910597"/>
                      <a:chExt cx="1498600" cy="1600200"/>
                    </a:xfrm>
                  </p:grpSpPr>
                  <p:pic>
                    <p:nvPicPr>
                      <p:cNvPr id="692" name="Picture 69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3" name="Rectangle 69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9" name="Group 688"/>
                    <p:cNvGrpSpPr/>
                    <p:nvPr/>
                  </p:nvGrpSpPr>
                  <p:grpSpPr>
                    <a:xfrm>
                      <a:off x="10872243" y="695026"/>
                      <a:ext cx="1498600" cy="1600200"/>
                      <a:chOff x="5552629" y="1910597"/>
                      <a:chExt cx="1498600" cy="1600200"/>
                    </a:xfrm>
                  </p:grpSpPr>
                  <p:pic>
                    <p:nvPicPr>
                      <p:cNvPr id="690" name="Picture 68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1" name="Rectangle 69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7" name="Group 526"/>
                <p:cNvGrpSpPr/>
                <p:nvPr/>
              </p:nvGrpSpPr>
              <p:grpSpPr>
                <a:xfrm>
                  <a:off x="381701" y="1495819"/>
                  <a:ext cx="5986767" cy="401228"/>
                  <a:chOff x="381915" y="695026"/>
                  <a:chExt cx="5986767" cy="401228"/>
                </a:xfrm>
              </p:grpSpPr>
              <p:grpSp>
                <p:nvGrpSpPr>
                  <p:cNvPr id="630" name="Group 629"/>
                  <p:cNvGrpSpPr/>
                  <p:nvPr/>
                </p:nvGrpSpPr>
                <p:grpSpPr>
                  <a:xfrm>
                    <a:off x="381915" y="695026"/>
                    <a:ext cx="2993597" cy="399565"/>
                    <a:chOff x="381915" y="695026"/>
                    <a:chExt cx="11988928" cy="1600200"/>
                  </a:xfrm>
                </p:grpSpPr>
                <p:grpSp>
                  <p:nvGrpSpPr>
                    <p:cNvPr id="656" name="Group 655"/>
                    <p:cNvGrpSpPr/>
                    <p:nvPr/>
                  </p:nvGrpSpPr>
                  <p:grpSpPr>
                    <a:xfrm>
                      <a:off x="381915" y="695026"/>
                      <a:ext cx="1498600" cy="1600200"/>
                      <a:chOff x="5552629" y="1910597"/>
                      <a:chExt cx="1498600" cy="1600200"/>
                    </a:xfrm>
                  </p:grpSpPr>
                  <p:pic>
                    <p:nvPicPr>
                      <p:cNvPr id="678" name="Picture 6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9" name="Rectangle 6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7" name="Group 656"/>
                    <p:cNvGrpSpPr/>
                    <p:nvPr/>
                  </p:nvGrpSpPr>
                  <p:grpSpPr>
                    <a:xfrm>
                      <a:off x="1876912" y="695026"/>
                      <a:ext cx="1498600" cy="1600200"/>
                      <a:chOff x="5552629" y="1910597"/>
                      <a:chExt cx="1498600" cy="1600200"/>
                    </a:xfrm>
                  </p:grpSpPr>
                  <p:pic>
                    <p:nvPicPr>
                      <p:cNvPr id="676" name="Picture 6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7" name="Rectangle 6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8" name="Group 657"/>
                    <p:cNvGrpSpPr/>
                    <p:nvPr/>
                  </p:nvGrpSpPr>
                  <p:grpSpPr>
                    <a:xfrm>
                      <a:off x="3375512" y="695026"/>
                      <a:ext cx="1498600" cy="1600200"/>
                      <a:chOff x="5552629" y="1910597"/>
                      <a:chExt cx="1498600" cy="1600200"/>
                    </a:xfrm>
                  </p:grpSpPr>
                  <p:pic>
                    <p:nvPicPr>
                      <p:cNvPr id="674" name="Picture 6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5" name="Rectangle 6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9" name="Group 658"/>
                    <p:cNvGrpSpPr/>
                    <p:nvPr/>
                  </p:nvGrpSpPr>
                  <p:grpSpPr>
                    <a:xfrm>
                      <a:off x="4870509" y="695026"/>
                      <a:ext cx="1498600" cy="1600200"/>
                      <a:chOff x="5552629" y="1910597"/>
                      <a:chExt cx="1498600" cy="1600200"/>
                    </a:xfrm>
                  </p:grpSpPr>
                  <p:pic>
                    <p:nvPicPr>
                      <p:cNvPr id="672" name="Picture 6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3" name="Rectangle 6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0" name="Group 659"/>
                    <p:cNvGrpSpPr/>
                    <p:nvPr/>
                  </p:nvGrpSpPr>
                  <p:grpSpPr>
                    <a:xfrm>
                      <a:off x="6383649" y="695026"/>
                      <a:ext cx="1498600" cy="1600200"/>
                      <a:chOff x="5552629" y="1910597"/>
                      <a:chExt cx="1498600" cy="1600200"/>
                    </a:xfrm>
                  </p:grpSpPr>
                  <p:pic>
                    <p:nvPicPr>
                      <p:cNvPr id="670" name="Picture 6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1" name="Rectangle 6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1" name="Group 660"/>
                    <p:cNvGrpSpPr/>
                    <p:nvPr/>
                  </p:nvGrpSpPr>
                  <p:grpSpPr>
                    <a:xfrm>
                      <a:off x="7878646" y="695026"/>
                      <a:ext cx="1498600" cy="1600200"/>
                      <a:chOff x="5552629" y="1910597"/>
                      <a:chExt cx="1498600" cy="1600200"/>
                    </a:xfrm>
                  </p:grpSpPr>
                  <p:pic>
                    <p:nvPicPr>
                      <p:cNvPr id="668" name="Picture 6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9" name="Rectangle 6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2" name="Group 661"/>
                    <p:cNvGrpSpPr/>
                    <p:nvPr/>
                  </p:nvGrpSpPr>
                  <p:grpSpPr>
                    <a:xfrm>
                      <a:off x="9377246" y="695026"/>
                      <a:ext cx="1498600" cy="1600200"/>
                      <a:chOff x="5552629" y="1910597"/>
                      <a:chExt cx="1498600" cy="1600200"/>
                    </a:xfrm>
                  </p:grpSpPr>
                  <p:pic>
                    <p:nvPicPr>
                      <p:cNvPr id="666" name="Picture 6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7" name="Rectangle 6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3" name="Group 662"/>
                    <p:cNvGrpSpPr/>
                    <p:nvPr/>
                  </p:nvGrpSpPr>
                  <p:grpSpPr>
                    <a:xfrm>
                      <a:off x="10872243" y="695026"/>
                      <a:ext cx="1498600" cy="1600200"/>
                      <a:chOff x="5552629" y="1910597"/>
                      <a:chExt cx="1498600" cy="1600200"/>
                    </a:xfrm>
                  </p:grpSpPr>
                  <p:pic>
                    <p:nvPicPr>
                      <p:cNvPr id="664" name="Picture 6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5" name="Rectangle 6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31" name="Group 630"/>
                  <p:cNvGrpSpPr/>
                  <p:nvPr/>
                </p:nvGrpSpPr>
                <p:grpSpPr>
                  <a:xfrm>
                    <a:off x="3375085" y="696689"/>
                    <a:ext cx="2993597" cy="399565"/>
                    <a:chOff x="381915" y="695026"/>
                    <a:chExt cx="11988928" cy="1600200"/>
                  </a:xfrm>
                </p:grpSpPr>
                <p:grpSp>
                  <p:nvGrpSpPr>
                    <p:cNvPr id="632" name="Group 631"/>
                    <p:cNvGrpSpPr/>
                    <p:nvPr/>
                  </p:nvGrpSpPr>
                  <p:grpSpPr>
                    <a:xfrm>
                      <a:off x="381915" y="695026"/>
                      <a:ext cx="1498600" cy="1600200"/>
                      <a:chOff x="5552629" y="1910597"/>
                      <a:chExt cx="1498600" cy="1600200"/>
                    </a:xfrm>
                  </p:grpSpPr>
                  <p:pic>
                    <p:nvPicPr>
                      <p:cNvPr id="654" name="Picture 6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5" name="Rectangle 6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3" name="Group 632"/>
                    <p:cNvGrpSpPr/>
                    <p:nvPr/>
                  </p:nvGrpSpPr>
                  <p:grpSpPr>
                    <a:xfrm>
                      <a:off x="1876912" y="695026"/>
                      <a:ext cx="1498600" cy="1600200"/>
                      <a:chOff x="5552629" y="1910597"/>
                      <a:chExt cx="1498600" cy="1600200"/>
                    </a:xfrm>
                  </p:grpSpPr>
                  <p:pic>
                    <p:nvPicPr>
                      <p:cNvPr id="652" name="Picture 6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3" name="Rectangle 6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4" name="Group 633"/>
                    <p:cNvGrpSpPr/>
                    <p:nvPr/>
                  </p:nvGrpSpPr>
                  <p:grpSpPr>
                    <a:xfrm>
                      <a:off x="3375512" y="695026"/>
                      <a:ext cx="1498600" cy="1600200"/>
                      <a:chOff x="5552629" y="1910597"/>
                      <a:chExt cx="1498600" cy="1600200"/>
                    </a:xfrm>
                  </p:grpSpPr>
                  <p:pic>
                    <p:nvPicPr>
                      <p:cNvPr id="650" name="Picture 6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1" name="Rectangle 6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5" name="Group 634"/>
                    <p:cNvGrpSpPr/>
                    <p:nvPr/>
                  </p:nvGrpSpPr>
                  <p:grpSpPr>
                    <a:xfrm>
                      <a:off x="4870509" y="695026"/>
                      <a:ext cx="1498600" cy="1600200"/>
                      <a:chOff x="5552629" y="1910597"/>
                      <a:chExt cx="1498600" cy="1600200"/>
                    </a:xfrm>
                  </p:grpSpPr>
                  <p:pic>
                    <p:nvPicPr>
                      <p:cNvPr id="648" name="Picture 6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9" name="Rectangle 6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6" name="Group 635"/>
                    <p:cNvGrpSpPr/>
                    <p:nvPr/>
                  </p:nvGrpSpPr>
                  <p:grpSpPr>
                    <a:xfrm>
                      <a:off x="6383649" y="695026"/>
                      <a:ext cx="1498600" cy="1600200"/>
                      <a:chOff x="5552629" y="1910597"/>
                      <a:chExt cx="1498600" cy="1600200"/>
                    </a:xfrm>
                  </p:grpSpPr>
                  <p:pic>
                    <p:nvPicPr>
                      <p:cNvPr id="646" name="Picture 6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7" name="Rectangle 6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7" name="Group 636"/>
                    <p:cNvGrpSpPr/>
                    <p:nvPr/>
                  </p:nvGrpSpPr>
                  <p:grpSpPr>
                    <a:xfrm>
                      <a:off x="7878646" y="695026"/>
                      <a:ext cx="1498600" cy="1600200"/>
                      <a:chOff x="5552629" y="1910597"/>
                      <a:chExt cx="1498600" cy="1600200"/>
                    </a:xfrm>
                  </p:grpSpPr>
                  <p:pic>
                    <p:nvPicPr>
                      <p:cNvPr id="644" name="Picture 6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5" name="Rectangle 6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8" name="Group 637"/>
                    <p:cNvGrpSpPr/>
                    <p:nvPr/>
                  </p:nvGrpSpPr>
                  <p:grpSpPr>
                    <a:xfrm>
                      <a:off x="9377246" y="695026"/>
                      <a:ext cx="1498600" cy="1600200"/>
                      <a:chOff x="5552629" y="1910597"/>
                      <a:chExt cx="1498600" cy="1600200"/>
                    </a:xfrm>
                  </p:grpSpPr>
                  <p:pic>
                    <p:nvPicPr>
                      <p:cNvPr id="642" name="Picture 6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3" name="Rectangle 6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9" name="Group 638"/>
                    <p:cNvGrpSpPr/>
                    <p:nvPr/>
                  </p:nvGrpSpPr>
                  <p:grpSpPr>
                    <a:xfrm>
                      <a:off x="10872243" y="695026"/>
                      <a:ext cx="1498600" cy="1600200"/>
                      <a:chOff x="5552629" y="1910597"/>
                      <a:chExt cx="1498600" cy="1600200"/>
                    </a:xfrm>
                  </p:grpSpPr>
                  <p:pic>
                    <p:nvPicPr>
                      <p:cNvPr id="640" name="Picture 6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1" name="Rectangle 6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8" name="Group 527"/>
                <p:cNvGrpSpPr/>
                <p:nvPr/>
              </p:nvGrpSpPr>
              <p:grpSpPr>
                <a:xfrm>
                  <a:off x="381487" y="1895384"/>
                  <a:ext cx="5986767" cy="401228"/>
                  <a:chOff x="381915" y="695026"/>
                  <a:chExt cx="5986767" cy="401228"/>
                </a:xfrm>
              </p:grpSpPr>
              <p:grpSp>
                <p:nvGrpSpPr>
                  <p:cNvPr id="580" name="Group 579"/>
                  <p:cNvGrpSpPr/>
                  <p:nvPr/>
                </p:nvGrpSpPr>
                <p:grpSpPr>
                  <a:xfrm>
                    <a:off x="381915" y="695026"/>
                    <a:ext cx="2993597" cy="399565"/>
                    <a:chOff x="381915" y="695026"/>
                    <a:chExt cx="11988928" cy="1600200"/>
                  </a:xfrm>
                </p:grpSpPr>
                <p:grpSp>
                  <p:nvGrpSpPr>
                    <p:cNvPr id="606" name="Group 605"/>
                    <p:cNvGrpSpPr/>
                    <p:nvPr/>
                  </p:nvGrpSpPr>
                  <p:grpSpPr>
                    <a:xfrm>
                      <a:off x="381915" y="695026"/>
                      <a:ext cx="1498600" cy="1600200"/>
                      <a:chOff x="5552629" y="1910597"/>
                      <a:chExt cx="1498600" cy="1600200"/>
                    </a:xfrm>
                  </p:grpSpPr>
                  <p:pic>
                    <p:nvPicPr>
                      <p:cNvPr id="628" name="Picture 6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9" name="Rectangle 6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7" name="Group 606"/>
                    <p:cNvGrpSpPr/>
                    <p:nvPr/>
                  </p:nvGrpSpPr>
                  <p:grpSpPr>
                    <a:xfrm>
                      <a:off x="1876912" y="695026"/>
                      <a:ext cx="1498600" cy="1600200"/>
                      <a:chOff x="5552629" y="1910597"/>
                      <a:chExt cx="1498600" cy="1600200"/>
                    </a:xfrm>
                  </p:grpSpPr>
                  <p:pic>
                    <p:nvPicPr>
                      <p:cNvPr id="626" name="Picture 6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7" name="Rectangle 6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8" name="Group 607"/>
                    <p:cNvGrpSpPr/>
                    <p:nvPr/>
                  </p:nvGrpSpPr>
                  <p:grpSpPr>
                    <a:xfrm>
                      <a:off x="3375512" y="695026"/>
                      <a:ext cx="1498600" cy="1600200"/>
                      <a:chOff x="5552629" y="1910597"/>
                      <a:chExt cx="1498600" cy="1600200"/>
                    </a:xfrm>
                  </p:grpSpPr>
                  <p:pic>
                    <p:nvPicPr>
                      <p:cNvPr id="624" name="Picture 6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5" name="Rectangle 6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9" name="Group 608"/>
                    <p:cNvGrpSpPr/>
                    <p:nvPr/>
                  </p:nvGrpSpPr>
                  <p:grpSpPr>
                    <a:xfrm>
                      <a:off x="4870509" y="695026"/>
                      <a:ext cx="1498600" cy="1600200"/>
                      <a:chOff x="5552629" y="1910597"/>
                      <a:chExt cx="1498600" cy="1600200"/>
                    </a:xfrm>
                  </p:grpSpPr>
                  <p:pic>
                    <p:nvPicPr>
                      <p:cNvPr id="622" name="Picture 62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3" name="Rectangle 62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0" name="Group 609"/>
                    <p:cNvGrpSpPr/>
                    <p:nvPr/>
                  </p:nvGrpSpPr>
                  <p:grpSpPr>
                    <a:xfrm>
                      <a:off x="6383649" y="695026"/>
                      <a:ext cx="1498600" cy="1600200"/>
                      <a:chOff x="5552629" y="1910597"/>
                      <a:chExt cx="1498600" cy="1600200"/>
                    </a:xfrm>
                  </p:grpSpPr>
                  <p:pic>
                    <p:nvPicPr>
                      <p:cNvPr id="620" name="Picture 61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1" name="Rectangle 62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1" name="Group 610"/>
                    <p:cNvGrpSpPr/>
                    <p:nvPr/>
                  </p:nvGrpSpPr>
                  <p:grpSpPr>
                    <a:xfrm>
                      <a:off x="7878646" y="695026"/>
                      <a:ext cx="1498600" cy="1600200"/>
                      <a:chOff x="5552629" y="1910597"/>
                      <a:chExt cx="1498600" cy="1600200"/>
                    </a:xfrm>
                  </p:grpSpPr>
                  <p:pic>
                    <p:nvPicPr>
                      <p:cNvPr id="618" name="Picture 6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9" name="Rectangle 6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2" name="Group 611"/>
                    <p:cNvGrpSpPr/>
                    <p:nvPr/>
                  </p:nvGrpSpPr>
                  <p:grpSpPr>
                    <a:xfrm>
                      <a:off x="9377246" y="695026"/>
                      <a:ext cx="1498600" cy="1600200"/>
                      <a:chOff x="5552629" y="1910597"/>
                      <a:chExt cx="1498600" cy="1600200"/>
                    </a:xfrm>
                  </p:grpSpPr>
                  <p:pic>
                    <p:nvPicPr>
                      <p:cNvPr id="616" name="Picture 61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7" name="Rectangle 61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3" name="Group 612"/>
                    <p:cNvGrpSpPr/>
                    <p:nvPr/>
                  </p:nvGrpSpPr>
                  <p:grpSpPr>
                    <a:xfrm>
                      <a:off x="10872243" y="695026"/>
                      <a:ext cx="1498600" cy="1600200"/>
                      <a:chOff x="5552629" y="1910597"/>
                      <a:chExt cx="1498600" cy="1600200"/>
                    </a:xfrm>
                  </p:grpSpPr>
                  <p:pic>
                    <p:nvPicPr>
                      <p:cNvPr id="614" name="Picture 61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5" name="Rectangle 61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581" name="Group 580"/>
                  <p:cNvGrpSpPr/>
                  <p:nvPr/>
                </p:nvGrpSpPr>
                <p:grpSpPr>
                  <a:xfrm>
                    <a:off x="3375085" y="696689"/>
                    <a:ext cx="2993597" cy="399565"/>
                    <a:chOff x="381915" y="695026"/>
                    <a:chExt cx="11988928" cy="1600200"/>
                  </a:xfrm>
                </p:grpSpPr>
                <p:grpSp>
                  <p:nvGrpSpPr>
                    <p:cNvPr id="582" name="Group 581"/>
                    <p:cNvGrpSpPr/>
                    <p:nvPr/>
                  </p:nvGrpSpPr>
                  <p:grpSpPr>
                    <a:xfrm>
                      <a:off x="381915" y="695026"/>
                      <a:ext cx="1498600" cy="1600200"/>
                      <a:chOff x="5552629" y="1910597"/>
                      <a:chExt cx="1498600" cy="1600200"/>
                    </a:xfrm>
                  </p:grpSpPr>
                  <p:pic>
                    <p:nvPicPr>
                      <p:cNvPr id="604" name="Picture 60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5" name="Rectangle 60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3" name="Group 582"/>
                    <p:cNvGrpSpPr/>
                    <p:nvPr/>
                  </p:nvGrpSpPr>
                  <p:grpSpPr>
                    <a:xfrm>
                      <a:off x="1876912" y="695026"/>
                      <a:ext cx="1498600" cy="1600200"/>
                      <a:chOff x="5552629" y="1910597"/>
                      <a:chExt cx="1498600" cy="1600200"/>
                    </a:xfrm>
                  </p:grpSpPr>
                  <p:pic>
                    <p:nvPicPr>
                      <p:cNvPr id="602" name="Picture 60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3" name="Rectangle 60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4" name="Group 583"/>
                    <p:cNvGrpSpPr/>
                    <p:nvPr/>
                  </p:nvGrpSpPr>
                  <p:grpSpPr>
                    <a:xfrm>
                      <a:off x="3375512" y="695026"/>
                      <a:ext cx="1498600" cy="1600200"/>
                      <a:chOff x="5552629" y="1910597"/>
                      <a:chExt cx="1498600" cy="1600200"/>
                    </a:xfrm>
                  </p:grpSpPr>
                  <p:pic>
                    <p:nvPicPr>
                      <p:cNvPr id="600" name="Picture 59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1" name="Rectangle 60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5" name="Group 584"/>
                    <p:cNvGrpSpPr/>
                    <p:nvPr/>
                  </p:nvGrpSpPr>
                  <p:grpSpPr>
                    <a:xfrm>
                      <a:off x="4870509" y="695026"/>
                      <a:ext cx="1498600" cy="1600200"/>
                      <a:chOff x="5552629" y="1910597"/>
                      <a:chExt cx="1498600" cy="1600200"/>
                    </a:xfrm>
                  </p:grpSpPr>
                  <p:pic>
                    <p:nvPicPr>
                      <p:cNvPr id="598" name="Picture 59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9" name="Rectangle 59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6" name="Group 585"/>
                    <p:cNvGrpSpPr/>
                    <p:nvPr/>
                  </p:nvGrpSpPr>
                  <p:grpSpPr>
                    <a:xfrm>
                      <a:off x="6383649" y="695026"/>
                      <a:ext cx="1498600" cy="1600200"/>
                      <a:chOff x="5552629" y="1910597"/>
                      <a:chExt cx="1498600" cy="1600200"/>
                    </a:xfrm>
                  </p:grpSpPr>
                  <p:pic>
                    <p:nvPicPr>
                      <p:cNvPr id="596" name="Picture 59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7" name="Rectangle 59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7" name="Group 586"/>
                    <p:cNvGrpSpPr/>
                    <p:nvPr/>
                  </p:nvGrpSpPr>
                  <p:grpSpPr>
                    <a:xfrm>
                      <a:off x="7878646" y="695026"/>
                      <a:ext cx="1498600" cy="1600200"/>
                      <a:chOff x="5552629" y="1910597"/>
                      <a:chExt cx="1498600" cy="1600200"/>
                    </a:xfrm>
                  </p:grpSpPr>
                  <p:pic>
                    <p:nvPicPr>
                      <p:cNvPr id="594" name="Picture 59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5" name="Rectangle 59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8" name="Group 587"/>
                    <p:cNvGrpSpPr/>
                    <p:nvPr/>
                  </p:nvGrpSpPr>
                  <p:grpSpPr>
                    <a:xfrm>
                      <a:off x="9377246" y="695026"/>
                      <a:ext cx="1498600" cy="1600200"/>
                      <a:chOff x="5552629" y="1910597"/>
                      <a:chExt cx="1498600" cy="1600200"/>
                    </a:xfrm>
                  </p:grpSpPr>
                  <p:pic>
                    <p:nvPicPr>
                      <p:cNvPr id="592" name="Picture 59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3" name="Rectangle 59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9" name="Group 588"/>
                    <p:cNvGrpSpPr/>
                    <p:nvPr/>
                  </p:nvGrpSpPr>
                  <p:grpSpPr>
                    <a:xfrm>
                      <a:off x="10872243" y="695026"/>
                      <a:ext cx="1498600" cy="1600200"/>
                      <a:chOff x="5552629" y="1910597"/>
                      <a:chExt cx="1498600" cy="1600200"/>
                    </a:xfrm>
                  </p:grpSpPr>
                  <p:pic>
                    <p:nvPicPr>
                      <p:cNvPr id="590" name="Picture 58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1" name="Rectangle 59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9" name="Group 528"/>
                <p:cNvGrpSpPr/>
                <p:nvPr/>
              </p:nvGrpSpPr>
              <p:grpSpPr>
                <a:xfrm>
                  <a:off x="381273" y="2294949"/>
                  <a:ext cx="5986767" cy="401228"/>
                  <a:chOff x="381915" y="695026"/>
                  <a:chExt cx="5986767" cy="401228"/>
                </a:xfrm>
              </p:grpSpPr>
              <p:grpSp>
                <p:nvGrpSpPr>
                  <p:cNvPr id="530" name="Group 529"/>
                  <p:cNvGrpSpPr/>
                  <p:nvPr/>
                </p:nvGrpSpPr>
                <p:grpSpPr>
                  <a:xfrm>
                    <a:off x="381915" y="695026"/>
                    <a:ext cx="2993597" cy="399565"/>
                    <a:chOff x="381915" y="695026"/>
                    <a:chExt cx="11988928" cy="1600200"/>
                  </a:xfrm>
                </p:grpSpPr>
                <p:grpSp>
                  <p:nvGrpSpPr>
                    <p:cNvPr id="556" name="Group 555"/>
                    <p:cNvGrpSpPr/>
                    <p:nvPr/>
                  </p:nvGrpSpPr>
                  <p:grpSpPr>
                    <a:xfrm>
                      <a:off x="381915" y="695026"/>
                      <a:ext cx="1498600" cy="1600200"/>
                      <a:chOff x="5552629" y="1910597"/>
                      <a:chExt cx="1498600" cy="1600200"/>
                    </a:xfrm>
                  </p:grpSpPr>
                  <p:pic>
                    <p:nvPicPr>
                      <p:cNvPr id="578" name="Picture 5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9" name="Rectangle 5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7" name="Group 556"/>
                    <p:cNvGrpSpPr/>
                    <p:nvPr/>
                  </p:nvGrpSpPr>
                  <p:grpSpPr>
                    <a:xfrm>
                      <a:off x="1876912" y="695026"/>
                      <a:ext cx="1498600" cy="1600200"/>
                      <a:chOff x="5552629" y="1910597"/>
                      <a:chExt cx="1498600" cy="1600200"/>
                    </a:xfrm>
                  </p:grpSpPr>
                  <p:pic>
                    <p:nvPicPr>
                      <p:cNvPr id="576" name="Picture 5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7" name="Rectangle 5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8" name="Group 557"/>
                    <p:cNvGrpSpPr/>
                    <p:nvPr/>
                  </p:nvGrpSpPr>
                  <p:grpSpPr>
                    <a:xfrm>
                      <a:off x="3375512" y="695026"/>
                      <a:ext cx="1498600" cy="1600200"/>
                      <a:chOff x="5552629" y="1910597"/>
                      <a:chExt cx="1498600" cy="1600200"/>
                    </a:xfrm>
                  </p:grpSpPr>
                  <p:pic>
                    <p:nvPicPr>
                      <p:cNvPr id="574" name="Picture 5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5" name="Rectangle 5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9" name="Group 558"/>
                    <p:cNvGrpSpPr/>
                    <p:nvPr/>
                  </p:nvGrpSpPr>
                  <p:grpSpPr>
                    <a:xfrm>
                      <a:off x="4870509" y="695026"/>
                      <a:ext cx="1498600" cy="1600200"/>
                      <a:chOff x="5552629" y="1910597"/>
                      <a:chExt cx="1498600" cy="1600200"/>
                    </a:xfrm>
                  </p:grpSpPr>
                  <p:pic>
                    <p:nvPicPr>
                      <p:cNvPr id="572" name="Picture 5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3" name="Rectangle 5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0" name="Group 559"/>
                    <p:cNvGrpSpPr/>
                    <p:nvPr/>
                  </p:nvGrpSpPr>
                  <p:grpSpPr>
                    <a:xfrm>
                      <a:off x="6383649" y="695026"/>
                      <a:ext cx="1498600" cy="1600200"/>
                      <a:chOff x="5552629" y="1910597"/>
                      <a:chExt cx="1498600" cy="1600200"/>
                    </a:xfrm>
                  </p:grpSpPr>
                  <p:pic>
                    <p:nvPicPr>
                      <p:cNvPr id="570" name="Picture 5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1" name="Rectangle 5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1" name="Group 560"/>
                    <p:cNvGrpSpPr/>
                    <p:nvPr/>
                  </p:nvGrpSpPr>
                  <p:grpSpPr>
                    <a:xfrm>
                      <a:off x="7878646" y="695026"/>
                      <a:ext cx="1498600" cy="1600200"/>
                      <a:chOff x="5552629" y="1910597"/>
                      <a:chExt cx="1498600" cy="1600200"/>
                    </a:xfrm>
                  </p:grpSpPr>
                  <p:pic>
                    <p:nvPicPr>
                      <p:cNvPr id="568" name="Picture 5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9" name="Rectangle 5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2" name="Group 561"/>
                    <p:cNvGrpSpPr/>
                    <p:nvPr/>
                  </p:nvGrpSpPr>
                  <p:grpSpPr>
                    <a:xfrm>
                      <a:off x="9377246" y="695026"/>
                      <a:ext cx="1498600" cy="1600200"/>
                      <a:chOff x="5552629" y="1910597"/>
                      <a:chExt cx="1498600" cy="1600200"/>
                    </a:xfrm>
                  </p:grpSpPr>
                  <p:pic>
                    <p:nvPicPr>
                      <p:cNvPr id="566" name="Picture 5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7" name="Rectangle 5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3" name="Group 562"/>
                    <p:cNvGrpSpPr/>
                    <p:nvPr/>
                  </p:nvGrpSpPr>
                  <p:grpSpPr>
                    <a:xfrm>
                      <a:off x="10872243" y="695026"/>
                      <a:ext cx="1498600" cy="1600200"/>
                      <a:chOff x="5552629" y="1910597"/>
                      <a:chExt cx="1498600" cy="1600200"/>
                    </a:xfrm>
                  </p:grpSpPr>
                  <p:pic>
                    <p:nvPicPr>
                      <p:cNvPr id="564" name="Picture 5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5" name="Rectangle 5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531" name="Group 530"/>
                  <p:cNvGrpSpPr/>
                  <p:nvPr/>
                </p:nvGrpSpPr>
                <p:grpSpPr>
                  <a:xfrm>
                    <a:off x="3375085" y="696689"/>
                    <a:ext cx="2993597" cy="399565"/>
                    <a:chOff x="381915" y="695026"/>
                    <a:chExt cx="11988928" cy="1600200"/>
                  </a:xfrm>
                </p:grpSpPr>
                <p:grpSp>
                  <p:nvGrpSpPr>
                    <p:cNvPr id="532" name="Group 531"/>
                    <p:cNvGrpSpPr/>
                    <p:nvPr/>
                  </p:nvGrpSpPr>
                  <p:grpSpPr>
                    <a:xfrm>
                      <a:off x="381915" y="695026"/>
                      <a:ext cx="1498600" cy="1600200"/>
                      <a:chOff x="5552629" y="1910597"/>
                      <a:chExt cx="1498600" cy="1600200"/>
                    </a:xfrm>
                  </p:grpSpPr>
                  <p:pic>
                    <p:nvPicPr>
                      <p:cNvPr id="554" name="Picture 5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5" name="Rectangle 5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3" name="Group 532"/>
                    <p:cNvGrpSpPr/>
                    <p:nvPr/>
                  </p:nvGrpSpPr>
                  <p:grpSpPr>
                    <a:xfrm>
                      <a:off x="1876912" y="695026"/>
                      <a:ext cx="1498600" cy="1600200"/>
                      <a:chOff x="5552629" y="1910597"/>
                      <a:chExt cx="1498600" cy="1600200"/>
                    </a:xfrm>
                  </p:grpSpPr>
                  <p:pic>
                    <p:nvPicPr>
                      <p:cNvPr id="552" name="Picture 5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3" name="Rectangle 5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4" name="Group 533"/>
                    <p:cNvGrpSpPr/>
                    <p:nvPr/>
                  </p:nvGrpSpPr>
                  <p:grpSpPr>
                    <a:xfrm>
                      <a:off x="3375512" y="695026"/>
                      <a:ext cx="1498600" cy="1600200"/>
                      <a:chOff x="5552629" y="1910597"/>
                      <a:chExt cx="1498600" cy="1600200"/>
                    </a:xfrm>
                  </p:grpSpPr>
                  <p:pic>
                    <p:nvPicPr>
                      <p:cNvPr id="550" name="Picture 5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1" name="Rectangle 5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5" name="Group 534"/>
                    <p:cNvGrpSpPr/>
                    <p:nvPr/>
                  </p:nvGrpSpPr>
                  <p:grpSpPr>
                    <a:xfrm>
                      <a:off x="4870509" y="695026"/>
                      <a:ext cx="1498600" cy="1600200"/>
                      <a:chOff x="5552629" y="1910597"/>
                      <a:chExt cx="1498600" cy="1600200"/>
                    </a:xfrm>
                  </p:grpSpPr>
                  <p:pic>
                    <p:nvPicPr>
                      <p:cNvPr id="548" name="Picture 5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9" name="Rectangle 5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6" name="Group 535"/>
                    <p:cNvGrpSpPr/>
                    <p:nvPr/>
                  </p:nvGrpSpPr>
                  <p:grpSpPr>
                    <a:xfrm>
                      <a:off x="6383649" y="695026"/>
                      <a:ext cx="1498600" cy="1600200"/>
                      <a:chOff x="5552629" y="1910597"/>
                      <a:chExt cx="1498600" cy="1600200"/>
                    </a:xfrm>
                  </p:grpSpPr>
                  <p:pic>
                    <p:nvPicPr>
                      <p:cNvPr id="546" name="Picture 5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7" name="Rectangle 5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7" name="Group 536"/>
                    <p:cNvGrpSpPr/>
                    <p:nvPr/>
                  </p:nvGrpSpPr>
                  <p:grpSpPr>
                    <a:xfrm>
                      <a:off x="7878646" y="695026"/>
                      <a:ext cx="1498600" cy="1600200"/>
                      <a:chOff x="5552629" y="1910597"/>
                      <a:chExt cx="1498600" cy="1600200"/>
                    </a:xfrm>
                  </p:grpSpPr>
                  <p:pic>
                    <p:nvPicPr>
                      <p:cNvPr id="544" name="Picture 5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5" name="Rectangle 5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8" name="Group 537"/>
                    <p:cNvGrpSpPr/>
                    <p:nvPr/>
                  </p:nvGrpSpPr>
                  <p:grpSpPr>
                    <a:xfrm>
                      <a:off x="9377246" y="695026"/>
                      <a:ext cx="1498600" cy="1600200"/>
                      <a:chOff x="5552629" y="1910597"/>
                      <a:chExt cx="1498600" cy="1600200"/>
                    </a:xfrm>
                  </p:grpSpPr>
                  <p:pic>
                    <p:nvPicPr>
                      <p:cNvPr id="542" name="Picture 5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3" name="Rectangle 5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9" name="Group 538"/>
                    <p:cNvGrpSpPr/>
                    <p:nvPr/>
                  </p:nvGrpSpPr>
                  <p:grpSpPr>
                    <a:xfrm>
                      <a:off x="10872243" y="695026"/>
                      <a:ext cx="1498600" cy="1600200"/>
                      <a:chOff x="5552629" y="1910597"/>
                      <a:chExt cx="1498600" cy="1600200"/>
                    </a:xfrm>
                  </p:grpSpPr>
                  <p:pic>
                    <p:nvPicPr>
                      <p:cNvPr id="540" name="Picture 5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1" name="Rectangle 5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grpSp>
          <p:nvGrpSpPr>
            <p:cNvPr id="1037" name="Group 1036"/>
            <p:cNvGrpSpPr/>
            <p:nvPr/>
          </p:nvGrpSpPr>
          <p:grpSpPr>
            <a:xfrm>
              <a:off x="5488901" y="1098628"/>
              <a:ext cx="850736" cy="2021637"/>
              <a:chOff x="5552629" y="1910597"/>
              <a:chExt cx="1498600" cy="3561183"/>
            </a:xfrm>
          </p:grpSpPr>
          <p:pic>
            <p:nvPicPr>
              <p:cNvPr id="1038" name="Picture 10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39" name="Rectangle 1038"/>
              <p:cNvSpPr/>
              <p:nvPr/>
            </p:nvSpPr>
            <p:spPr>
              <a:xfrm>
                <a:off x="5552629" y="1910597"/>
                <a:ext cx="1498600" cy="16002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cxnSp>
            <p:nvCxnSpPr>
              <p:cNvPr id="1040" name="Straight Arrow Connector 1039"/>
              <p:cNvCxnSpPr/>
              <p:nvPr/>
            </p:nvCxnSpPr>
            <p:spPr>
              <a:xfrm>
                <a:off x="6326409" y="3513493"/>
                <a:ext cx="0" cy="19582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41" name="Rectangle 1040"/>
              <p:cNvSpPr/>
              <p:nvPr/>
            </p:nvSpPr>
            <p:spPr>
              <a:xfrm>
                <a:off x="5958109" y="3810136"/>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nvGrpSpPr>
              <p:cNvPr id="1042" name="Group 1041"/>
              <p:cNvGrpSpPr/>
              <p:nvPr/>
            </p:nvGrpSpPr>
            <p:grpSpPr>
              <a:xfrm>
                <a:off x="6035229" y="4031650"/>
                <a:ext cx="609600" cy="338972"/>
                <a:chOff x="5753100" y="4159129"/>
                <a:chExt cx="609600" cy="338972"/>
              </a:xfrm>
            </p:grpSpPr>
            <p:cxnSp>
              <p:nvCxnSpPr>
                <p:cNvPr id="1043" name="Straight Connector 1042"/>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4" name="Straight Connector 1043"/>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045" name="TextBox 1044"/>
            <p:cNvSpPr txBox="1"/>
            <p:nvPr/>
          </p:nvSpPr>
          <p:spPr>
            <a:xfrm>
              <a:off x="3039869" y="304111"/>
              <a:ext cx="3249608" cy="492443"/>
            </a:xfrm>
            <a:prstGeom prst="rect">
              <a:avLst/>
            </a:prstGeom>
            <a:noFill/>
          </p:spPr>
          <p:txBody>
            <a:bodyPr wrap="none" rtlCol="0">
              <a:spAutoFit/>
            </a:bodyPr>
            <a:lstStyle/>
            <a:p>
              <a:r>
                <a:rPr lang="en-US" sz="2600" dirty="0">
                  <a:latin typeface="Arial"/>
                  <a:cs typeface="Arial"/>
                </a:rPr>
                <a:t>“Convolutional” layer</a:t>
              </a:r>
            </a:p>
          </p:txBody>
        </p:sp>
        <p:cxnSp>
          <p:nvCxnSpPr>
            <p:cNvPr id="1048" name="Straight Connector 1047"/>
            <p:cNvCxnSpPr/>
            <p:nvPr/>
          </p:nvCxnSpPr>
          <p:spPr>
            <a:xfrm flipH="1">
              <a:off x="3412629" y="1295400"/>
              <a:ext cx="1972171" cy="465319"/>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52" name="Group 1051"/>
          <p:cNvGrpSpPr/>
          <p:nvPr/>
        </p:nvGrpSpPr>
        <p:grpSpPr>
          <a:xfrm>
            <a:off x="3571719" y="4009848"/>
            <a:ext cx="5228543" cy="2570510"/>
            <a:chOff x="3571719" y="4009848"/>
            <a:chExt cx="5228543" cy="2570510"/>
          </a:xfrm>
        </p:grpSpPr>
        <p:pic>
          <p:nvPicPr>
            <p:cNvPr id="1046" name="Picture 1045" descr="Screen Shot 2018-10-29 at 1.21.09 PM.png"/>
            <p:cNvPicPr>
              <a:picLocks noChangeAspect="1"/>
            </p:cNvPicPr>
            <p:nvPr/>
          </p:nvPicPr>
          <p:blipFill rotWithShape="1">
            <a:blip r:embed="rId3">
              <a:extLst>
                <a:ext uri="{28A0092B-C50C-407E-A947-70E740481C1C}">
                  <a14:useLocalDpi xmlns:a14="http://schemas.microsoft.com/office/drawing/2010/main" val="0"/>
                </a:ext>
              </a:extLst>
            </a:blip>
            <a:srcRect l="33761"/>
            <a:stretch/>
          </p:blipFill>
          <p:spPr>
            <a:xfrm>
              <a:off x="6339637" y="4009848"/>
              <a:ext cx="2460625" cy="2570510"/>
            </a:xfrm>
            <a:prstGeom prst="rect">
              <a:avLst/>
            </a:prstGeom>
          </p:spPr>
        </p:pic>
        <p:sp>
          <p:nvSpPr>
            <p:cNvPr id="1050" name="TextBox 1049"/>
            <p:cNvSpPr txBox="1"/>
            <p:nvPr/>
          </p:nvSpPr>
          <p:spPr>
            <a:xfrm>
              <a:off x="3571719" y="4994434"/>
              <a:ext cx="2761055" cy="892552"/>
            </a:xfrm>
            <a:prstGeom prst="rect">
              <a:avLst/>
            </a:prstGeom>
            <a:noFill/>
          </p:spPr>
          <p:txBody>
            <a:bodyPr wrap="none" rtlCol="0">
              <a:spAutoFit/>
            </a:bodyPr>
            <a:lstStyle/>
            <a:p>
              <a:r>
                <a:rPr lang="en-US" sz="2600" dirty="0">
                  <a:latin typeface="Arial"/>
                  <a:cs typeface="Arial"/>
                </a:rPr>
                <a:t>Like a mosaic</a:t>
              </a:r>
            </a:p>
            <a:p>
              <a:r>
                <a:rPr lang="en-US" sz="2600" dirty="0">
                  <a:latin typeface="Arial"/>
                  <a:cs typeface="Arial"/>
                </a:rPr>
                <a:t>of retinal neurons</a:t>
              </a:r>
            </a:p>
          </p:txBody>
        </p:sp>
      </p:grpSp>
    </p:spTree>
    <p:extLst>
      <p:ext uri="{BB962C8B-B14F-4D97-AF65-F5344CB8AC3E}">
        <p14:creationId xmlns:p14="http://schemas.microsoft.com/office/powerpoint/2010/main" val="3636701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43294" y="515319"/>
            <a:ext cx="5730100" cy="3978275"/>
            <a:chOff x="393700" y="292100"/>
            <a:chExt cx="4953054" cy="3155635"/>
          </a:xfrm>
        </p:grpSpPr>
        <p:grpSp>
          <p:nvGrpSpPr>
            <p:cNvPr id="2" name="Group 1"/>
            <p:cNvGrpSpPr/>
            <p:nvPr/>
          </p:nvGrpSpPr>
          <p:grpSpPr>
            <a:xfrm>
              <a:off x="393700" y="292100"/>
              <a:ext cx="4953054" cy="3155635"/>
              <a:chOff x="393700" y="215900"/>
              <a:chExt cx="4953054" cy="3155635"/>
            </a:xfrm>
          </p:grpSpPr>
          <p:pic>
            <p:nvPicPr>
              <p:cNvPr id="3" name="Picture 2"/>
              <p:cNvPicPr>
                <a:picLocks noChangeAspect="1"/>
              </p:cNvPicPr>
              <p:nvPr/>
            </p:nvPicPr>
            <p:blipFill rotWithShape="1">
              <a:blip r:embed="rId3"/>
              <a:srcRect r="45639" b="55200"/>
              <a:stretch/>
            </p:blipFill>
            <p:spPr>
              <a:xfrm>
                <a:off x="570044" y="392961"/>
                <a:ext cx="4301897" cy="2711126"/>
              </a:xfrm>
              <a:prstGeom prst="rect">
                <a:avLst/>
              </a:prstGeom>
            </p:spPr>
          </p:pic>
          <p:sp>
            <p:nvSpPr>
              <p:cNvPr id="4" name="Subtitle 2"/>
              <p:cNvSpPr txBox="1">
                <a:spLocks/>
              </p:cNvSpPr>
              <p:nvPr/>
            </p:nvSpPr>
            <p:spPr>
              <a:xfrm>
                <a:off x="570044" y="370495"/>
                <a:ext cx="248146" cy="259287"/>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a:latin typeface="Helvetica" charset="0"/>
                    <a:ea typeface="Helvetica" charset="0"/>
                    <a:cs typeface="Helvetica" charset="0"/>
                  </a:rPr>
                  <a:t>A</a:t>
                </a:r>
              </a:p>
            </p:txBody>
          </p:sp>
          <p:sp>
            <p:nvSpPr>
              <p:cNvPr id="5" name="Rectangle 4"/>
              <p:cNvSpPr/>
              <p:nvPr/>
            </p:nvSpPr>
            <p:spPr>
              <a:xfrm>
                <a:off x="551726" y="3104087"/>
                <a:ext cx="2051661" cy="2674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t>
                </a:r>
              </a:p>
            </p:txBody>
          </p:sp>
          <p:sp>
            <p:nvSpPr>
              <p:cNvPr id="6" name="Rectangle 5"/>
              <p:cNvSpPr/>
              <p:nvPr/>
            </p:nvSpPr>
            <p:spPr>
              <a:xfrm>
                <a:off x="4871941" y="2796337"/>
                <a:ext cx="474813" cy="2857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60550" y="2603382"/>
                <a:ext cx="493375" cy="830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31525" y="2720622"/>
                <a:ext cx="151433" cy="151433"/>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nvPr>
            </p:nvGraphicFramePr>
            <p:xfrm>
              <a:off x="3538850" y="2710849"/>
              <a:ext cx="161204" cy="161204"/>
            </p:xfrm>
            <a:graphic>
              <a:graphicData uri="http://schemas.openxmlformats.org/presentationml/2006/ole">
                <mc:AlternateContent xmlns:mc="http://schemas.openxmlformats.org/markup-compatibility/2006">
                  <mc:Choice xmlns:v="urn:schemas-microsoft-com:vml" Requires="v">
                    <p:oleObj spid="_x0000_s118789" name="Equation" r:id="rId4" imgW="139700" imgH="139700" progId="Equation.DSMT4">
                      <p:embed/>
                    </p:oleObj>
                  </mc:Choice>
                  <mc:Fallback>
                    <p:oleObj name="Equation" r:id="rId4" imgW="139700" imgH="139700" progId="Equation.DSMT4">
                      <p:embed/>
                      <p:pic>
                        <p:nvPicPr>
                          <p:cNvPr id="9" name="Object 8"/>
                          <p:cNvPicPr/>
                          <p:nvPr/>
                        </p:nvPicPr>
                        <p:blipFill>
                          <a:blip r:embed="rId5"/>
                          <a:stretch>
                            <a:fillRect/>
                          </a:stretch>
                        </p:blipFill>
                        <p:spPr>
                          <a:xfrm>
                            <a:off x="3538850" y="2710849"/>
                            <a:ext cx="161204" cy="161204"/>
                          </a:xfrm>
                          <a:prstGeom prst="rect">
                            <a:avLst/>
                          </a:prstGeom>
                        </p:spPr>
                      </p:pic>
                    </p:oleObj>
                  </mc:Fallback>
                </mc:AlternateContent>
              </a:graphicData>
            </a:graphic>
          </p:graphicFrame>
          <p:sp>
            <p:nvSpPr>
              <p:cNvPr id="10" name="Rectangle 9"/>
              <p:cNvSpPr/>
              <p:nvPr/>
            </p:nvSpPr>
            <p:spPr>
              <a:xfrm>
                <a:off x="3008837" y="2583843"/>
                <a:ext cx="1323810" cy="11235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911140" y="2520342"/>
                <a:ext cx="1544895" cy="230847"/>
              </a:xfrm>
              <a:prstGeom prst="rect">
                <a:avLst/>
              </a:prstGeom>
              <a:noFill/>
            </p:spPr>
            <p:txBody>
              <a:bodyPr wrap="none" rtlCol="0">
                <a:spAutoFit/>
              </a:bodyPr>
              <a:lstStyle/>
              <a:p>
                <a:r>
                  <a:rPr lang="en-US" sz="700" dirty="0"/>
                  <a:t>Filter            Scale        Threshold</a:t>
                </a:r>
              </a:p>
            </p:txBody>
          </p:sp>
          <p:sp>
            <p:nvSpPr>
              <p:cNvPr id="12" name="Rectangle 11"/>
              <p:cNvSpPr/>
              <p:nvPr/>
            </p:nvSpPr>
            <p:spPr>
              <a:xfrm>
                <a:off x="393700" y="215900"/>
                <a:ext cx="444500" cy="520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p:cNvSpPr/>
            <p:nvPr/>
          </p:nvSpPr>
          <p:spPr>
            <a:xfrm>
              <a:off x="4332647" y="716406"/>
              <a:ext cx="744447" cy="19278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81492" y="1541585"/>
              <a:ext cx="744447" cy="40249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01239" y="1541585"/>
              <a:ext cx="744447" cy="40249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397421" y="2526223"/>
              <a:ext cx="744447" cy="14077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18190" y="305521"/>
              <a:ext cx="1404310" cy="39501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0" y="4031403"/>
            <a:ext cx="6886513" cy="1042095"/>
            <a:chOff x="0" y="4031403"/>
            <a:chExt cx="6886513" cy="1042095"/>
          </a:xfrm>
        </p:grpSpPr>
        <p:pic>
          <p:nvPicPr>
            <p:cNvPr id="22" name="Picture 4"/>
            <p:cNvPicPr>
              <a:picLocks noChangeAspect="1" noChangeArrowheads="1"/>
            </p:cNvPicPr>
            <p:nvPr/>
          </p:nvPicPr>
          <p:blipFill rotWithShape="1">
            <a:blip r:embed="rId6">
              <a:lum bright="-24000" contrast="42000"/>
            </a:blip>
            <a:srcRect l="19492" t="23077" r="20409" b="59514"/>
            <a:stretch/>
          </p:blipFill>
          <p:spPr bwMode="auto">
            <a:xfrm>
              <a:off x="2526453" y="4031403"/>
              <a:ext cx="4360060" cy="1042095"/>
            </a:xfrm>
            <a:prstGeom prst="rect">
              <a:avLst/>
            </a:prstGeom>
            <a:noFill/>
            <a:ln w="9525">
              <a:noFill/>
              <a:miter lim="800000"/>
              <a:headEnd/>
              <a:tailEnd/>
            </a:ln>
            <a:effectLst/>
          </p:spPr>
        </p:pic>
        <p:sp>
          <p:nvSpPr>
            <p:cNvPr id="24" name="TextBox 23"/>
            <p:cNvSpPr txBox="1"/>
            <p:nvPr/>
          </p:nvSpPr>
          <p:spPr>
            <a:xfrm>
              <a:off x="0" y="4128711"/>
              <a:ext cx="2247999" cy="646331"/>
            </a:xfrm>
            <a:prstGeom prst="rect">
              <a:avLst/>
            </a:prstGeom>
            <a:noFill/>
          </p:spPr>
          <p:txBody>
            <a:bodyPr wrap="square" rtlCol="0">
              <a:spAutoFit/>
            </a:bodyPr>
            <a:lstStyle/>
            <a:p>
              <a:pPr algn="ctr"/>
              <a:r>
                <a:rPr lang="en-US" sz="1800" u="none" dirty="0">
                  <a:latin typeface="Arial"/>
                  <a:cs typeface="Arial"/>
                </a:rPr>
                <a:t>Like the multiple cell types in the retina</a:t>
              </a:r>
            </a:p>
          </p:txBody>
        </p:sp>
      </p:grpSp>
      <p:sp>
        <p:nvSpPr>
          <p:cNvPr id="26" name="TextBox 25"/>
          <p:cNvSpPr txBox="1"/>
          <p:nvPr/>
        </p:nvSpPr>
        <p:spPr>
          <a:xfrm>
            <a:off x="3336890" y="286017"/>
            <a:ext cx="2816083" cy="492443"/>
          </a:xfrm>
          <a:prstGeom prst="rect">
            <a:avLst/>
          </a:prstGeom>
          <a:noFill/>
        </p:spPr>
        <p:txBody>
          <a:bodyPr wrap="none" rtlCol="0">
            <a:spAutoFit/>
          </a:bodyPr>
          <a:lstStyle/>
          <a:p>
            <a:r>
              <a:rPr lang="en-US" sz="2600" u="none" dirty="0">
                <a:latin typeface="Arial"/>
                <a:cs typeface="Arial"/>
              </a:rPr>
              <a:t>Multiple cell types</a:t>
            </a:r>
          </a:p>
        </p:txBody>
      </p:sp>
      <p:sp>
        <p:nvSpPr>
          <p:cNvPr id="27" name="TextBox 26"/>
          <p:cNvSpPr txBox="1"/>
          <p:nvPr/>
        </p:nvSpPr>
        <p:spPr>
          <a:xfrm>
            <a:off x="4498207" y="3157169"/>
            <a:ext cx="1146881" cy="544765"/>
          </a:xfrm>
          <a:prstGeom prst="rect">
            <a:avLst/>
          </a:prstGeom>
          <a:noFill/>
        </p:spPr>
        <p:txBody>
          <a:bodyPr wrap="none" rtlCol="0">
            <a:spAutoFit/>
          </a:bodyPr>
          <a:lstStyle/>
          <a:p>
            <a:pPr algn="ctr">
              <a:lnSpc>
                <a:spcPct val="80000"/>
              </a:lnSpc>
            </a:pPr>
            <a:r>
              <a:rPr lang="en-US" sz="1800" u="none" dirty="0">
                <a:latin typeface="Arial"/>
                <a:cs typeface="Arial"/>
              </a:rPr>
              <a:t>Multiple</a:t>
            </a:r>
          </a:p>
          <a:p>
            <a:pPr algn="ctr">
              <a:lnSpc>
                <a:spcPct val="80000"/>
              </a:lnSpc>
            </a:pPr>
            <a:r>
              <a:rPr lang="en-US" sz="1800" u="none" dirty="0">
                <a:latin typeface="Arial"/>
                <a:cs typeface="Arial"/>
              </a:rPr>
              <a:t>cell types</a:t>
            </a:r>
          </a:p>
        </p:txBody>
      </p:sp>
    </p:spTree>
    <p:extLst>
      <p:ext uri="{BB962C8B-B14F-4D97-AF65-F5344CB8AC3E}">
        <p14:creationId xmlns:p14="http://schemas.microsoft.com/office/powerpoint/2010/main" val="3471886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4419" b="55200"/>
          <a:stretch/>
        </p:blipFill>
        <p:spPr>
          <a:xfrm>
            <a:off x="160714" y="738538"/>
            <a:ext cx="6919535" cy="3417887"/>
          </a:xfrm>
          <a:prstGeom prst="rect">
            <a:avLst/>
          </a:prstGeom>
        </p:spPr>
      </p:pic>
      <p:sp>
        <p:nvSpPr>
          <p:cNvPr id="4" name="Subtitle 2"/>
          <p:cNvSpPr txBox="1">
            <a:spLocks/>
          </p:cNvSpPr>
          <p:nvPr/>
        </p:nvSpPr>
        <p:spPr>
          <a:xfrm>
            <a:off x="160715" y="710215"/>
            <a:ext cx="287076" cy="32688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a:latin typeface="Helvetica" charset="0"/>
                <a:ea typeface="Helvetica" charset="0"/>
                <a:cs typeface="Helvetica" charset="0"/>
              </a:rPr>
              <a:t>A</a:t>
            </a:r>
          </a:p>
        </p:txBody>
      </p:sp>
      <p:sp>
        <p:nvSpPr>
          <p:cNvPr id="5" name="Rectangle 4"/>
          <p:cNvSpPr/>
          <p:nvPr/>
        </p:nvSpPr>
        <p:spPr>
          <a:xfrm>
            <a:off x="139523" y="4156425"/>
            <a:ext cx="2373530" cy="3371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t>
            </a:r>
          </a:p>
        </p:txBody>
      </p:sp>
      <p:sp>
        <p:nvSpPr>
          <p:cNvPr id="6" name="Rectangle 5"/>
          <p:cNvSpPr/>
          <p:nvPr/>
        </p:nvSpPr>
        <p:spPr>
          <a:xfrm>
            <a:off x="5137503" y="3768448"/>
            <a:ext cx="549303" cy="3602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89002" y="3525192"/>
            <a:ext cx="570777" cy="10469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86800" y="3672995"/>
            <a:ext cx="175190" cy="190910"/>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nvPr>
        </p:nvGraphicFramePr>
        <p:xfrm>
          <a:off x="3595274" y="3660674"/>
          <a:ext cx="186494" cy="203228"/>
        </p:xfrm>
        <a:graphic>
          <a:graphicData uri="http://schemas.openxmlformats.org/presentationml/2006/ole">
            <mc:AlternateContent xmlns:mc="http://schemas.openxmlformats.org/markup-compatibility/2006">
              <mc:Choice xmlns:v="urn:schemas-microsoft-com:vml" Requires="v">
                <p:oleObj spid="_x0000_s119813" name="Equation" r:id="rId4" imgW="139700" imgH="139700" progId="Equation.DSMT4">
                  <p:embed/>
                </p:oleObj>
              </mc:Choice>
              <mc:Fallback>
                <p:oleObj name="Equation" r:id="rId4" imgW="139700" imgH="139700" progId="Equation.DSMT4">
                  <p:embed/>
                  <p:pic>
                    <p:nvPicPr>
                      <p:cNvPr id="9" name="Object 8"/>
                      <p:cNvPicPr/>
                      <p:nvPr/>
                    </p:nvPicPr>
                    <p:blipFill>
                      <a:blip r:embed="rId5"/>
                      <a:stretch>
                        <a:fillRect/>
                      </a:stretch>
                    </p:blipFill>
                    <p:spPr>
                      <a:xfrm>
                        <a:off x="3595274" y="3660674"/>
                        <a:ext cx="186494" cy="203228"/>
                      </a:xfrm>
                      <a:prstGeom prst="rect">
                        <a:avLst/>
                      </a:prstGeom>
                    </p:spPr>
                  </p:pic>
                </p:oleObj>
              </mc:Fallback>
            </mc:AlternateContent>
          </a:graphicData>
        </a:graphic>
      </p:graphicFrame>
      <p:sp>
        <p:nvSpPr>
          <p:cNvPr id="10" name="Rectangle 9"/>
          <p:cNvSpPr/>
          <p:nvPr/>
        </p:nvSpPr>
        <p:spPr>
          <a:xfrm>
            <a:off x="2982111" y="3500559"/>
            <a:ext cx="1531492" cy="14164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869088" y="3420504"/>
            <a:ext cx="1787262" cy="291026"/>
          </a:xfrm>
          <a:prstGeom prst="rect">
            <a:avLst/>
          </a:prstGeom>
          <a:noFill/>
        </p:spPr>
        <p:txBody>
          <a:bodyPr wrap="none" rtlCol="0">
            <a:spAutoFit/>
          </a:bodyPr>
          <a:lstStyle/>
          <a:p>
            <a:r>
              <a:rPr lang="en-US" sz="700" dirty="0"/>
              <a:t>Filter            Scale        Threshold</a:t>
            </a:r>
          </a:p>
        </p:txBody>
      </p:sp>
      <p:sp>
        <p:nvSpPr>
          <p:cNvPr id="12" name="Rectangle 11"/>
          <p:cNvSpPr/>
          <p:nvPr/>
        </p:nvSpPr>
        <p:spPr>
          <a:xfrm>
            <a:off x="-43294" y="515319"/>
            <a:ext cx="514234" cy="65644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670796" y="1300874"/>
            <a:ext cx="861238" cy="17471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588540" y="3331854"/>
            <a:ext cx="861238" cy="17747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498208" y="3157169"/>
            <a:ext cx="1146881" cy="544765"/>
          </a:xfrm>
          <a:prstGeom prst="rect">
            <a:avLst/>
          </a:prstGeom>
          <a:noFill/>
        </p:spPr>
        <p:txBody>
          <a:bodyPr wrap="none" rtlCol="0">
            <a:spAutoFit/>
          </a:bodyPr>
          <a:lstStyle/>
          <a:p>
            <a:pPr algn="ctr">
              <a:lnSpc>
                <a:spcPct val="80000"/>
              </a:lnSpc>
            </a:pPr>
            <a:r>
              <a:rPr lang="en-US" sz="1800" u="none" dirty="0">
                <a:latin typeface="Arial"/>
                <a:cs typeface="Arial"/>
              </a:rPr>
              <a:t>Multiple</a:t>
            </a:r>
          </a:p>
          <a:p>
            <a:pPr algn="ctr">
              <a:lnSpc>
                <a:spcPct val="80000"/>
              </a:lnSpc>
            </a:pPr>
            <a:r>
              <a:rPr lang="en-US" sz="1800" u="none" dirty="0">
                <a:latin typeface="Arial"/>
                <a:cs typeface="Arial"/>
              </a:rPr>
              <a:t>cell types</a:t>
            </a:r>
          </a:p>
        </p:txBody>
      </p:sp>
      <p:sp>
        <p:nvSpPr>
          <p:cNvPr id="18" name="Rectangle 17"/>
          <p:cNvSpPr/>
          <p:nvPr/>
        </p:nvSpPr>
        <p:spPr>
          <a:xfrm>
            <a:off x="447791" y="532239"/>
            <a:ext cx="1624621" cy="497985"/>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4"/>
          <p:cNvPicPr>
            <a:picLocks noChangeAspect="1" noChangeArrowheads="1"/>
          </p:cNvPicPr>
          <p:nvPr/>
        </p:nvPicPr>
        <p:blipFill rotWithShape="1">
          <a:blip r:embed="rId6">
            <a:lum bright="-24000" contrast="42000"/>
          </a:blip>
          <a:srcRect l="19492" t="23077" r="20409" b="59514"/>
          <a:stretch/>
        </p:blipFill>
        <p:spPr bwMode="auto">
          <a:xfrm>
            <a:off x="2526453" y="4031403"/>
            <a:ext cx="4360060" cy="1042095"/>
          </a:xfrm>
          <a:prstGeom prst="rect">
            <a:avLst/>
          </a:prstGeom>
          <a:noFill/>
          <a:ln w="9525">
            <a:noFill/>
            <a:miter lim="800000"/>
            <a:headEnd/>
            <a:tailEnd/>
          </a:ln>
          <a:effectLst/>
        </p:spPr>
      </p:pic>
      <p:sp>
        <p:nvSpPr>
          <p:cNvPr id="29" name="Rectangle 28"/>
          <p:cNvSpPr/>
          <p:nvPr/>
        </p:nvSpPr>
        <p:spPr>
          <a:xfrm>
            <a:off x="6202980" y="3284164"/>
            <a:ext cx="1417019" cy="51582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43293" y="5073498"/>
            <a:ext cx="7663292" cy="1124857"/>
            <a:chOff x="-43293" y="5073498"/>
            <a:chExt cx="7663292" cy="1124857"/>
          </a:xfrm>
        </p:grpSpPr>
        <p:sp>
          <p:nvSpPr>
            <p:cNvPr id="24" name="TextBox 23"/>
            <p:cNvSpPr txBox="1"/>
            <p:nvPr/>
          </p:nvSpPr>
          <p:spPr>
            <a:xfrm>
              <a:off x="-43293" y="5396663"/>
              <a:ext cx="2100694" cy="646331"/>
            </a:xfrm>
            <a:prstGeom prst="rect">
              <a:avLst/>
            </a:prstGeom>
            <a:noFill/>
          </p:spPr>
          <p:txBody>
            <a:bodyPr wrap="square" rtlCol="0">
              <a:spAutoFit/>
            </a:bodyPr>
            <a:lstStyle/>
            <a:p>
              <a:pPr algn="ctr"/>
              <a:r>
                <a:rPr lang="en-US" sz="1800" u="none" dirty="0">
                  <a:latin typeface="Arial"/>
                  <a:cs typeface="Arial"/>
                </a:rPr>
                <a:t>Like the hierarchy of retinal circuitry</a:t>
              </a:r>
            </a:p>
          </p:txBody>
        </p:sp>
        <p:pic>
          <p:nvPicPr>
            <p:cNvPr id="31" name="Picture 4"/>
            <p:cNvPicPr>
              <a:picLocks noChangeAspect="1" noChangeArrowheads="1"/>
            </p:cNvPicPr>
            <p:nvPr/>
          </p:nvPicPr>
          <p:blipFill rotWithShape="1">
            <a:blip r:embed="rId6">
              <a:lum bright="-24000" contrast="42000"/>
            </a:blip>
            <a:srcRect l="-817" t="39082" r="22614" b="42127"/>
            <a:stretch/>
          </p:blipFill>
          <p:spPr bwMode="auto">
            <a:xfrm>
              <a:off x="1946642" y="5073498"/>
              <a:ext cx="5673357" cy="1124857"/>
            </a:xfrm>
            <a:prstGeom prst="rect">
              <a:avLst/>
            </a:prstGeom>
            <a:noFill/>
            <a:ln w="9525">
              <a:noFill/>
              <a:miter lim="800000"/>
              <a:headEnd/>
              <a:tailEnd/>
            </a:ln>
            <a:effectLst/>
          </p:spPr>
        </p:pic>
      </p:grpSp>
      <p:sp>
        <p:nvSpPr>
          <p:cNvPr id="32" name="TextBox 31"/>
          <p:cNvSpPr txBox="1"/>
          <p:nvPr/>
        </p:nvSpPr>
        <p:spPr>
          <a:xfrm>
            <a:off x="152400" y="4281111"/>
            <a:ext cx="2247999" cy="646331"/>
          </a:xfrm>
          <a:prstGeom prst="rect">
            <a:avLst/>
          </a:prstGeom>
          <a:noFill/>
        </p:spPr>
        <p:txBody>
          <a:bodyPr wrap="square" rtlCol="0">
            <a:spAutoFit/>
          </a:bodyPr>
          <a:lstStyle/>
          <a:p>
            <a:pPr algn="ctr"/>
            <a:r>
              <a:rPr lang="en-US" sz="1800" u="none" dirty="0">
                <a:latin typeface="Arial"/>
                <a:cs typeface="Arial"/>
              </a:rPr>
              <a:t>Like the multiple cell types in the retina</a:t>
            </a:r>
          </a:p>
        </p:txBody>
      </p:sp>
      <p:sp>
        <p:nvSpPr>
          <p:cNvPr id="33" name="TextBox 32"/>
          <p:cNvSpPr txBox="1"/>
          <p:nvPr/>
        </p:nvSpPr>
        <p:spPr>
          <a:xfrm>
            <a:off x="3328425" y="286017"/>
            <a:ext cx="2426979" cy="492443"/>
          </a:xfrm>
          <a:prstGeom prst="rect">
            <a:avLst/>
          </a:prstGeom>
          <a:noFill/>
        </p:spPr>
        <p:txBody>
          <a:bodyPr wrap="none" rtlCol="0">
            <a:spAutoFit/>
          </a:bodyPr>
          <a:lstStyle/>
          <a:p>
            <a:r>
              <a:rPr lang="en-US" sz="2600" u="none" dirty="0">
                <a:latin typeface="Arial"/>
                <a:cs typeface="Arial"/>
              </a:rPr>
              <a:t>Multiple Layers</a:t>
            </a:r>
          </a:p>
        </p:txBody>
      </p:sp>
    </p:spTree>
    <p:extLst>
      <p:ext uri="{BB962C8B-B14F-4D97-AF65-F5344CB8AC3E}">
        <p14:creationId xmlns:p14="http://schemas.microsoft.com/office/powerpoint/2010/main" val="40070657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750" y="1619250"/>
            <a:ext cx="8620125" cy="2974392"/>
          </a:xfrm>
          <a:prstGeom prst="rect">
            <a:avLst/>
          </a:prstGeom>
        </p:spPr>
      </p:pic>
      <p:sp>
        <p:nvSpPr>
          <p:cNvPr id="3" name="TextBox 2"/>
          <p:cNvSpPr txBox="1"/>
          <p:nvPr/>
        </p:nvSpPr>
        <p:spPr>
          <a:xfrm>
            <a:off x="2064866" y="381000"/>
            <a:ext cx="5211683" cy="492443"/>
          </a:xfrm>
          <a:prstGeom prst="rect">
            <a:avLst/>
          </a:prstGeom>
          <a:noFill/>
        </p:spPr>
        <p:txBody>
          <a:bodyPr wrap="none" rtlCol="0">
            <a:spAutoFit/>
          </a:bodyPr>
          <a:lstStyle/>
          <a:p>
            <a:r>
              <a:rPr lang="en-US" sz="2600" dirty="0">
                <a:latin typeface="Arial"/>
                <a:cs typeface="Arial"/>
              </a:rPr>
              <a:t>Object Recognition Deep Network</a:t>
            </a:r>
          </a:p>
        </p:txBody>
      </p:sp>
    </p:spTree>
    <p:extLst>
      <p:ext uri="{BB962C8B-B14F-4D97-AF65-F5344CB8AC3E}">
        <p14:creationId xmlns:p14="http://schemas.microsoft.com/office/powerpoint/2010/main" val="26787455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5" descr="Con adapt diagrams.JPG                                         00079555&#9;Meister35                      ABA78158:">
            <a:extLst>
              <a:ext uri="{FF2B5EF4-FFF2-40B4-BE49-F238E27FC236}">
                <a16:creationId xmlns:a16="http://schemas.microsoft.com/office/drawing/2014/main" id="{5671FCA2-245E-E746-A6B1-D597A4E9B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2999" b="9814"/>
          <a:stretch>
            <a:fillRect/>
          </a:stretch>
        </p:blipFill>
        <p:spPr bwMode="auto">
          <a:xfrm>
            <a:off x="990600" y="2200275"/>
            <a:ext cx="510540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ext Box 6">
            <a:extLst>
              <a:ext uri="{FF2B5EF4-FFF2-40B4-BE49-F238E27FC236}">
                <a16:creationId xmlns:a16="http://schemas.microsoft.com/office/drawing/2014/main" id="{2DED6751-3699-6048-95A5-29DA959F426D}"/>
              </a:ext>
            </a:extLst>
          </p:cNvPr>
          <p:cNvSpPr txBox="1">
            <a:spLocks noChangeArrowheads="1"/>
          </p:cNvSpPr>
          <p:nvPr/>
        </p:nvSpPr>
        <p:spPr bwMode="auto">
          <a:xfrm>
            <a:off x="4343400" y="6384925"/>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800" i="1">
                <a:latin typeface="Helvetica" pitchFamily="2" charset="0"/>
              </a:rPr>
              <a:t>Intensity</a:t>
            </a:r>
            <a:endParaRPr lang="en-US" altLang="en-US" sz="1800" b="1"/>
          </a:p>
        </p:txBody>
      </p:sp>
      <p:pic>
        <p:nvPicPr>
          <p:cNvPr id="18435" name="Picture 7" descr="hoover_and_bldgs.jpg                                           00034DB9Macintosh HD                   BC93A1CC:">
            <a:extLst>
              <a:ext uri="{FF2B5EF4-FFF2-40B4-BE49-F238E27FC236}">
                <a16:creationId xmlns:a16="http://schemas.microsoft.com/office/drawing/2014/main" id="{A54C65DF-2754-8A44-8363-DCF95E6C1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9813" y="638175"/>
            <a:ext cx="2351087"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descr="stanfi1.jpg                                                    00034DB9Macintosh HD                   BC93A1CC:">
            <a:extLst>
              <a:ext uri="{FF2B5EF4-FFF2-40B4-BE49-F238E27FC236}">
                <a16:creationId xmlns:a16="http://schemas.microsoft.com/office/drawing/2014/main" id="{A35450F2-A571-0247-9898-315ADE45EA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658813"/>
            <a:ext cx="2312987"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A5B8DE26-3582-F948-B594-A34E263ECAF5}"/>
              </a:ext>
            </a:extLst>
          </p:cNvPr>
          <p:cNvSpPr txBox="1">
            <a:spLocks noChangeArrowheads="1"/>
          </p:cNvSpPr>
          <p:nvPr/>
        </p:nvSpPr>
        <p:spPr bwMode="auto">
          <a:xfrm>
            <a:off x="1143000" y="76200"/>
            <a:ext cx="716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pitchFamily="-104" charset="-128"/>
                <a:cs typeface="ＭＳ Ｐゴシック" pitchFamily="-104" charset="-128"/>
              </a:defRPr>
            </a:lvl1pPr>
            <a:lvl2pPr algn="ctr" rtl="0" eaLnBrk="0" fontAlgn="base" hangingPunct="0">
              <a:spcBef>
                <a:spcPct val="0"/>
              </a:spcBef>
              <a:spcAft>
                <a:spcPct val="0"/>
              </a:spcAft>
              <a:defRPr sz="4400">
                <a:solidFill>
                  <a:schemeClr val="tx2"/>
                </a:solidFill>
                <a:latin typeface="Times" charset="0"/>
                <a:ea typeface="ＭＳ Ｐゴシック" pitchFamily="-104" charset="-128"/>
                <a:cs typeface="ＭＳ Ｐゴシック" pitchFamily="-104" charset="-128"/>
              </a:defRPr>
            </a:lvl2pPr>
            <a:lvl3pPr algn="ctr" rtl="0" eaLnBrk="0" fontAlgn="base" hangingPunct="0">
              <a:spcBef>
                <a:spcPct val="0"/>
              </a:spcBef>
              <a:spcAft>
                <a:spcPct val="0"/>
              </a:spcAft>
              <a:defRPr sz="4400">
                <a:solidFill>
                  <a:schemeClr val="tx2"/>
                </a:solidFill>
                <a:latin typeface="Times" charset="0"/>
                <a:ea typeface="ＭＳ Ｐゴシック" pitchFamily="-104" charset="-128"/>
                <a:cs typeface="ＭＳ Ｐゴシック" pitchFamily="-104" charset="-128"/>
              </a:defRPr>
            </a:lvl3pPr>
            <a:lvl4pPr algn="ctr" rtl="0" eaLnBrk="0" fontAlgn="base" hangingPunct="0">
              <a:spcBef>
                <a:spcPct val="0"/>
              </a:spcBef>
              <a:spcAft>
                <a:spcPct val="0"/>
              </a:spcAft>
              <a:defRPr sz="4400">
                <a:solidFill>
                  <a:schemeClr val="tx2"/>
                </a:solidFill>
                <a:latin typeface="Times" charset="0"/>
                <a:ea typeface="ＭＳ Ｐゴシック" pitchFamily="-104" charset="-128"/>
                <a:cs typeface="ＭＳ Ｐゴシック" pitchFamily="-104" charset="-128"/>
              </a:defRPr>
            </a:lvl4pPr>
            <a:lvl5pPr algn="ctr" rtl="0" eaLnBrk="0" fontAlgn="base" hangingPunct="0">
              <a:spcBef>
                <a:spcPct val="0"/>
              </a:spcBef>
              <a:spcAft>
                <a:spcPct val="0"/>
              </a:spcAft>
              <a:defRPr sz="4400">
                <a:solidFill>
                  <a:schemeClr val="tx2"/>
                </a:solidFill>
                <a:latin typeface="Times" charset="0"/>
                <a:ea typeface="ＭＳ Ｐゴシック" pitchFamily="-104" charset="-128"/>
                <a:cs typeface="ＭＳ Ｐゴシック" pitchFamily="-104"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a:lstStyle>
          <a:p>
            <a:pPr eaLnBrk="1" hangingPunct="1"/>
            <a:r>
              <a:rPr lang="en-US" altLang="en-US" sz="2400" kern="0">
                <a:latin typeface="Arial" panose="020B0604020202020204" pitchFamily="34" charset="0"/>
                <a:ea typeface="ＭＳ Ｐゴシック" panose="020B0600070205080204" pitchFamily="34" charset="-128"/>
                <a:cs typeface="Arial" panose="020B0604020202020204" pitchFamily="34" charset="0"/>
              </a:rPr>
              <a:t>What happens when stimulus statistics change?</a:t>
            </a:r>
            <a:endParaRPr lang="en-US" altLang="en-US" kern="0"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1FFC29-FB71-4D42-B8F9-828259BD7953}"/>
              </a:ext>
            </a:extLst>
          </p:cNvPr>
          <p:cNvPicPr>
            <a:picLocks noChangeAspect="1"/>
          </p:cNvPicPr>
          <p:nvPr/>
        </p:nvPicPr>
        <p:blipFill>
          <a:blip r:embed="rId2"/>
          <a:stretch>
            <a:fillRect/>
          </a:stretch>
        </p:blipFill>
        <p:spPr>
          <a:xfrm>
            <a:off x="3048000" y="0"/>
            <a:ext cx="5635782" cy="6858000"/>
          </a:xfrm>
          <a:prstGeom prst="rect">
            <a:avLst/>
          </a:prstGeom>
        </p:spPr>
      </p:pic>
      <p:sp>
        <p:nvSpPr>
          <p:cNvPr id="3" name="TextBox 2">
            <a:extLst>
              <a:ext uri="{FF2B5EF4-FFF2-40B4-BE49-F238E27FC236}">
                <a16:creationId xmlns:a16="http://schemas.microsoft.com/office/drawing/2014/main" id="{1561C755-20C0-754B-A54C-3777FE1BB87C}"/>
              </a:ext>
            </a:extLst>
          </p:cNvPr>
          <p:cNvSpPr txBox="1"/>
          <p:nvPr/>
        </p:nvSpPr>
        <p:spPr>
          <a:xfrm>
            <a:off x="152400" y="2057400"/>
            <a:ext cx="3303853" cy="769441"/>
          </a:xfrm>
          <a:prstGeom prst="rect">
            <a:avLst/>
          </a:prstGeom>
          <a:noFill/>
        </p:spPr>
        <p:txBody>
          <a:bodyPr wrap="none" rtlCol="0">
            <a:spAutoFit/>
          </a:bodyPr>
          <a:lstStyle/>
          <a:p>
            <a:r>
              <a:rPr lang="en-US" sz="2200" u="none" dirty="0">
                <a:latin typeface="Arial" panose="020B0604020202020204" pitchFamily="34" charset="0"/>
                <a:cs typeface="Arial" panose="020B0604020202020204" pitchFamily="34" charset="0"/>
              </a:rPr>
              <a:t>Different sensory models</a:t>
            </a:r>
          </a:p>
          <a:p>
            <a:r>
              <a:rPr lang="en-US" sz="2200" u="none" dirty="0">
                <a:latin typeface="Arial" panose="020B0604020202020204" pitchFamily="34" charset="0"/>
                <a:cs typeface="Arial" panose="020B0604020202020204" pitchFamily="34" charset="0"/>
              </a:rPr>
              <a:t>for different questions</a:t>
            </a:r>
          </a:p>
        </p:txBody>
      </p:sp>
    </p:spTree>
    <p:extLst>
      <p:ext uri="{BB962C8B-B14F-4D97-AF65-F5344CB8AC3E}">
        <p14:creationId xmlns:p14="http://schemas.microsoft.com/office/powerpoint/2010/main" val="347632654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97F73D6C-AB76-B148-9A2A-6DDA0BA4D094}"/>
              </a:ext>
            </a:extLst>
          </p:cNvPr>
          <p:cNvSpPr>
            <a:spLocks noGrp="1" noChangeArrowheads="1"/>
          </p:cNvSpPr>
          <p:nvPr>
            <p:ph type="title"/>
          </p:nvPr>
        </p:nvSpPr>
        <p:spPr>
          <a:xfrm>
            <a:off x="1143000" y="76200"/>
            <a:ext cx="7162800" cy="609600"/>
          </a:xfrm>
        </p:spPr>
        <p:txBody>
          <a:bodyPr/>
          <a:lstStyle/>
          <a:p>
            <a:pPr eaLnBrk="1" hangingPunct="1"/>
            <a:r>
              <a:rPr lang="en-US" altLang="en-US" sz="2400">
                <a:latin typeface="Arial" panose="020B0604020202020204" pitchFamily="34" charset="0"/>
                <a:ea typeface="ＭＳ Ｐゴシック" panose="020B0600070205080204" pitchFamily="34" charset="-128"/>
              </a:rPr>
              <a:t>Adaptation to mean and variance</a:t>
            </a:r>
            <a:endParaRPr lang="en-US" altLang="en-US">
              <a:ea typeface="ＭＳ Ｐゴシック" panose="020B0600070205080204" pitchFamily="34" charset="-128"/>
            </a:endParaRPr>
          </a:p>
        </p:txBody>
      </p:sp>
      <p:pic>
        <p:nvPicPr>
          <p:cNvPr id="56322" name="Picture 3" descr="Harvard-Yard.jpg                                               00079555&#9;Meister35                      ABA78158:">
            <a:extLst>
              <a:ext uri="{FF2B5EF4-FFF2-40B4-BE49-F238E27FC236}">
                <a16:creationId xmlns:a16="http://schemas.microsoft.com/office/drawing/2014/main" id="{76D47B00-B63A-5846-B78C-B6A495EC5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762000"/>
            <a:ext cx="2300288"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4" descr="Con adapt diagrams.JPG                                         00079555&#9;Meister35                      ABA78158:">
            <a:extLst>
              <a:ext uri="{FF2B5EF4-FFF2-40B4-BE49-F238E27FC236}">
                <a16:creationId xmlns:a16="http://schemas.microsoft.com/office/drawing/2014/main" id="{701223E4-6CC0-A848-A5CF-348D04E79B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14"/>
          <a:stretch>
            <a:fillRect/>
          </a:stretch>
        </p:blipFill>
        <p:spPr bwMode="auto">
          <a:xfrm>
            <a:off x="990600" y="2200275"/>
            <a:ext cx="762000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 Box 5">
            <a:extLst>
              <a:ext uri="{FF2B5EF4-FFF2-40B4-BE49-F238E27FC236}">
                <a16:creationId xmlns:a16="http://schemas.microsoft.com/office/drawing/2014/main" id="{049A6529-A6FB-714C-8098-41E1582A83B2}"/>
              </a:ext>
            </a:extLst>
          </p:cNvPr>
          <p:cNvSpPr txBox="1">
            <a:spLocks noChangeArrowheads="1"/>
          </p:cNvSpPr>
          <p:nvPr/>
        </p:nvSpPr>
        <p:spPr bwMode="auto">
          <a:xfrm>
            <a:off x="4343400" y="6384925"/>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800" i="1">
                <a:latin typeface="Helvetica" pitchFamily="2" charset="0"/>
              </a:rPr>
              <a:t>Intensity</a:t>
            </a:r>
            <a:endParaRPr lang="en-US" altLang="en-US" b="1">
              <a:latin typeface="Times" pitchFamily="2" charset="0"/>
            </a:endParaRPr>
          </a:p>
        </p:txBody>
      </p:sp>
      <p:sp>
        <p:nvSpPr>
          <p:cNvPr id="56325" name="Rectangle 6">
            <a:extLst>
              <a:ext uri="{FF2B5EF4-FFF2-40B4-BE49-F238E27FC236}">
                <a16:creationId xmlns:a16="http://schemas.microsoft.com/office/drawing/2014/main" id="{B102352B-3133-5A47-8A92-024F16A0AE44}"/>
              </a:ext>
            </a:extLst>
          </p:cNvPr>
          <p:cNvSpPr>
            <a:spLocks noChangeArrowheads="1"/>
          </p:cNvSpPr>
          <p:nvPr/>
        </p:nvSpPr>
        <p:spPr bwMode="auto">
          <a:xfrm>
            <a:off x="381000" y="609600"/>
            <a:ext cx="1143000" cy="533400"/>
          </a:xfrm>
          <a:prstGeom prst="rect">
            <a:avLst/>
          </a:prstGeom>
          <a:solidFill>
            <a:schemeClr val="bg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56326" name="Rectangle 7">
            <a:extLst>
              <a:ext uri="{FF2B5EF4-FFF2-40B4-BE49-F238E27FC236}">
                <a16:creationId xmlns:a16="http://schemas.microsoft.com/office/drawing/2014/main" id="{E3A0BD9F-F6D5-E741-ABF6-041529A0BBA8}"/>
              </a:ext>
            </a:extLst>
          </p:cNvPr>
          <p:cNvSpPr>
            <a:spLocks noChangeArrowheads="1"/>
          </p:cNvSpPr>
          <p:nvPr/>
        </p:nvSpPr>
        <p:spPr bwMode="auto">
          <a:xfrm>
            <a:off x="533400" y="762000"/>
            <a:ext cx="1143000" cy="533400"/>
          </a:xfrm>
          <a:prstGeom prst="rect">
            <a:avLst/>
          </a:prstGeom>
          <a:solidFill>
            <a:schemeClr val="bg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pic>
        <p:nvPicPr>
          <p:cNvPr id="56327" name="Picture 8" descr="gg_large.jpg                                                   00034DB9Macintosh HD                   BC93A1CC:">
            <a:extLst>
              <a:ext uri="{FF2B5EF4-FFF2-40B4-BE49-F238E27FC236}">
                <a16:creationId xmlns:a16="http://schemas.microsoft.com/office/drawing/2014/main" id="{72EC9662-B9C8-8F4F-A164-5A2D3F6DC1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0820"/>
          <a:stretch>
            <a:fillRect/>
          </a:stretch>
        </p:blipFill>
        <p:spPr bwMode="auto">
          <a:xfrm>
            <a:off x="6146800" y="673100"/>
            <a:ext cx="2505075"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9" descr="hoover_and_bldgs.jpg                                           00034DB9Macintosh HD                   BC93A1CC:">
            <a:extLst>
              <a:ext uri="{FF2B5EF4-FFF2-40B4-BE49-F238E27FC236}">
                <a16:creationId xmlns:a16="http://schemas.microsoft.com/office/drawing/2014/main" id="{AF552789-4C9F-E94A-9982-CA8769C315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9813" y="638175"/>
            <a:ext cx="2351087"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10" descr="stanfi1.jpg                                                    00034DB9Macintosh HD                   BC93A1CC:">
            <a:extLst>
              <a:ext uri="{FF2B5EF4-FFF2-40B4-BE49-F238E27FC236}">
                <a16:creationId xmlns:a16="http://schemas.microsoft.com/office/drawing/2014/main" id="{0D1484F1-52A9-4E4D-A9BD-83BD5162F4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413" y="658813"/>
            <a:ext cx="2312987"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417" name="Picture 2">
            <a:extLst>
              <a:ext uri="{FF2B5EF4-FFF2-40B4-BE49-F238E27FC236}">
                <a16:creationId xmlns:a16="http://schemas.microsoft.com/office/drawing/2014/main" id="{5503EA2E-7E97-AB4B-8AD2-ADF366147D17}"/>
              </a:ext>
            </a:extLst>
          </p:cNvPr>
          <p:cNvPicPr>
            <a:picLocks noChangeAspect="1" noChangeArrowheads="1"/>
          </p:cNvPicPr>
          <p:nvPr/>
        </p:nvPicPr>
        <p:blipFill>
          <a:blip r:embed="rId3">
            <a:lum bright="-24000" contrast="60000"/>
            <a:extLst>
              <a:ext uri="{28A0092B-C50C-407E-A947-70E740481C1C}">
                <a14:useLocalDpi xmlns:a14="http://schemas.microsoft.com/office/drawing/2010/main" val="0"/>
              </a:ext>
            </a:extLst>
          </a:blip>
          <a:srcRect/>
          <a:stretch>
            <a:fillRect/>
          </a:stretch>
        </p:blipFill>
        <p:spPr bwMode="auto">
          <a:xfrm>
            <a:off x="2109788" y="4913313"/>
            <a:ext cx="4786312"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ext Box 3">
            <a:extLst>
              <a:ext uri="{FF2B5EF4-FFF2-40B4-BE49-F238E27FC236}">
                <a16:creationId xmlns:a16="http://schemas.microsoft.com/office/drawing/2014/main" id="{CE97AF17-AC43-9D4A-BD37-977EEDB65475}"/>
              </a:ext>
            </a:extLst>
          </p:cNvPr>
          <p:cNvSpPr txBox="1">
            <a:spLocks noChangeArrowheads="1"/>
          </p:cNvSpPr>
          <p:nvPr/>
        </p:nvSpPr>
        <p:spPr bwMode="auto">
          <a:xfrm>
            <a:off x="3810000" y="4692650"/>
            <a:ext cx="1355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Ganglion cell</a:t>
            </a:r>
          </a:p>
        </p:txBody>
      </p:sp>
      <p:pic>
        <p:nvPicPr>
          <p:cNvPr id="60419" name="Picture 4">
            <a:extLst>
              <a:ext uri="{FF2B5EF4-FFF2-40B4-BE49-F238E27FC236}">
                <a16:creationId xmlns:a16="http://schemas.microsoft.com/office/drawing/2014/main" id="{8C251039-BFC8-D049-A104-37558A079F1B}"/>
              </a:ext>
            </a:extLst>
          </p:cNvPr>
          <p:cNvPicPr>
            <a:picLocks noChangeAspect="1" noChangeArrowheads="1"/>
          </p:cNvPicPr>
          <p:nvPr/>
        </p:nvPicPr>
        <p:blipFill>
          <a:blip r:embed="rId4">
            <a:lum bright="-24000" contrast="60000"/>
            <a:extLst>
              <a:ext uri="{28A0092B-C50C-407E-A947-70E740481C1C}">
                <a14:useLocalDpi xmlns:a14="http://schemas.microsoft.com/office/drawing/2010/main" val="0"/>
              </a:ext>
            </a:extLst>
          </a:blip>
          <a:srcRect t="12346"/>
          <a:stretch>
            <a:fillRect/>
          </a:stretch>
        </p:blipFill>
        <p:spPr bwMode="auto">
          <a:xfrm>
            <a:off x="1936750" y="2767013"/>
            <a:ext cx="5029200"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5">
            <a:extLst>
              <a:ext uri="{FF2B5EF4-FFF2-40B4-BE49-F238E27FC236}">
                <a16:creationId xmlns:a16="http://schemas.microsoft.com/office/drawing/2014/main" id="{A4C6A658-C29B-E145-BD69-ADE2FC9C5F42}"/>
              </a:ext>
            </a:extLst>
          </p:cNvPr>
          <p:cNvSpPr txBox="1">
            <a:spLocks noChangeArrowheads="1"/>
          </p:cNvSpPr>
          <p:nvPr/>
        </p:nvSpPr>
        <p:spPr bwMode="auto">
          <a:xfrm>
            <a:off x="3759200" y="2540000"/>
            <a:ext cx="1460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Photoreceptor</a:t>
            </a:r>
          </a:p>
        </p:txBody>
      </p:sp>
      <p:sp>
        <p:nvSpPr>
          <p:cNvPr id="60421" name="Text Box 6">
            <a:extLst>
              <a:ext uri="{FF2B5EF4-FFF2-40B4-BE49-F238E27FC236}">
                <a16:creationId xmlns:a16="http://schemas.microsoft.com/office/drawing/2014/main" id="{79E729AF-1248-3B47-82B3-64A15D871AEB}"/>
              </a:ext>
            </a:extLst>
          </p:cNvPr>
          <p:cNvSpPr txBox="1">
            <a:spLocks noChangeArrowheads="1"/>
          </p:cNvSpPr>
          <p:nvPr/>
        </p:nvSpPr>
        <p:spPr bwMode="auto">
          <a:xfrm>
            <a:off x="0" y="6537325"/>
            <a:ext cx="735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a:t>Baccus &amp; Meister. Fast and slow contrast adaptation in retinal circuitry. (2002).</a:t>
            </a:r>
          </a:p>
        </p:txBody>
      </p:sp>
      <p:pic>
        <p:nvPicPr>
          <p:cNvPr id="60422" name="Picture 7">
            <a:extLst>
              <a:ext uri="{FF2B5EF4-FFF2-40B4-BE49-F238E27FC236}">
                <a16:creationId xmlns:a16="http://schemas.microsoft.com/office/drawing/2014/main" id="{E23D6D44-05DC-D641-97DC-7C4EA4854309}"/>
              </a:ext>
            </a:extLst>
          </p:cNvPr>
          <p:cNvPicPr>
            <a:picLocks noChangeAspect="1" noChangeArrowheads="1"/>
          </p:cNvPicPr>
          <p:nvPr/>
        </p:nvPicPr>
        <p:blipFill>
          <a:blip r:embed="rId5">
            <a:lum bright="-48000" contrast="72000"/>
            <a:extLst>
              <a:ext uri="{28A0092B-C50C-407E-A947-70E740481C1C}">
                <a14:useLocalDpi xmlns:a14="http://schemas.microsoft.com/office/drawing/2010/main" val="0"/>
              </a:ext>
            </a:extLst>
          </a:blip>
          <a:srcRect t="68182"/>
          <a:stretch>
            <a:fillRect/>
          </a:stretch>
        </p:blipFill>
        <p:spPr bwMode="auto">
          <a:xfrm>
            <a:off x="2022475" y="212725"/>
            <a:ext cx="4724400"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8">
            <a:extLst>
              <a:ext uri="{FF2B5EF4-FFF2-40B4-BE49-F238E27FC236}">
                <a16:creationId xmlns:a16="http://schemas.microsoft.com/office/drawing/2014/main" id="{FCCB7369-6931-C24E-9C70-06D6C7C9D7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91237" b="1776"/>
          <a:stretch>
            <a:fillRect/>
          </a:stretch>
        </p:blipFill>
        <p:spPr bwMode="auto">
          <a:xfrm>
            <a:off x="1993900" y="-15875"/>
            <a:ext cx="484028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Text Box 11">
            <a:extLst>
              <a:ext uri="{FF2B5EF4-FFF2-40B4-BE49-F238E27FC236}">
                <a16:creationId xmlns:a16="http://schemas.microsoft.com/office/drawing/2014/main" id="{0E7D5342-7FCB-3C45-BE29-952EF783A402}"/>
              </a:ext>
            </a:extLst>
          </p:cNvPr>
          <p:cNvSpPr txBox="1">
            <a:spLocks noChangeArrowheads="1"/>
          </p:cNvSpPr>
          <p:nvPr/>
        </p:nvSpPr>
        <p:spPr bwMode="auto">
          <a:xfrm>
            <a:off x="517525" y="874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60425" name="Text Box 18">
            <a:extLst>
              <a:ext uri="{FF2B5EF4-FFF2-40B4-BE49-F238E27FC236}">
                <a16:creationId xmlns:a16="http://schemas.microsoft.com/office/drawing/2014/main" id="{83DD3C79-80AF-AB43-97F2-367B8EDEAC1B}"/>
              </a:ext>
            </a:extLst>
          </p:cNvPr>
          <p:cNvSpPr txBox="1">
            <a:spLocks noChangeArrowheads="1"/>
          </p:cNvSpPr>
          <p:nvPr/>
        </p:nvSpPr>
        <p:spPr bwMode="auto">
          <a:xfrm>
            <a:off x="3324225" y="2752725"/>
            <a:ext cx="6080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a:t>Filter</a:t>
            </a:r>
          </a:p>
        </p:txBody>
      </p:sp>
      <p:sp>
        <p:nvSpPr>
          <p:cNvPr id="60426" name="Text Box 19">
            <a:extLst>
              <a:ext uri="{FF2B5EF4-FFF2-40B4-BE49-F238E27FC236}">
                <a16:creationId xmlns:a16="http://schemas.microsoft.com/office/drawing/2014/main" id="{534E53C5-382D-EF46-AB61-123C5C2AC1D6}"/>
              </a:ext>
            </a:extLst>
          </p:cNvPr>
          <p:cNvSpPr txBox="1">
            <a:spLocks noChangeArrowheads="1"/>
          </p:cNvSpPr>
          <p:nvPr/>
        </p:nvSpPr>
        <p:spPr bwMode="auto">
          <a:xfrm>
            <a:off x="5495925" y="2765425"/>
            <a:ext cx="11938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500"/>
              <a:t>Nonlinearity</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465" name="Picture 2">
            <a:extLst>
              <a:ext uri="{FF2B5EF4-FFF2-40B4-BE49-F238E27FC236}">
                <a16:creationId xmlns:a16="http://schemas.microsoft.com/office/drawing/2014/main" id="{A6FD0CEB-D5D2-2A49-A8D7-FFC7EA922CC9}"/>
              </a:ext>
            </a:extLst>
          </p:cNvPr>
          <p:cNvPicPr>
            <a:picLocks noChangeAspect="1" noChangeArrowheads="1"/>
          </p:cNvPicPr>
          <p:nvPr/>
        </p:nvPicPr>
        <p:blipFill>
          <a:blip r:embed="rId3">
            <a:lum bright="-24000" contrast="36000"/>
            <a:extLst>
              <a:ext uri="{28A0092B-C50C-407E-A947-70E740481C1C}">
                <a14:useLocalDpi xmlns:a14="http://schemas.microsoft.com/office/drawing/2010/main" val="0"/>
              </a:ext>
            </a:extLst>
          </a:blip>
          <a:srcRect/>
          <a:stretch>
            <a:fillRect/>
          </a:stretch>
        </p:blipFill>
        <p:spPr bwMode="auto">
          <a:xfrm>
            <a:off x="2727325" y="312738"/>
            <a:ext cx="3916363" cy="612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Rectangle 3">
            <a:extLst>
              <a:ext uri="{FF2B5EF4-FFF2-40B4-BE49-F238E27FC236}">
                <a16:creationId xmlns:a16="http://schemas.microsoft.com/office/drawing/2014/main" id="{815D24BB-0C93-9A42-ACB0-6DFB8B0BCF3C}"/>
              </a:ext>
            </a:extLst>
          </p:cNvPr>
          <p:cNvSpPr>
            <a:spLocks noChangeArrowheads="1"/>
          </p:cNvSpPr>
          <p:nvPr/>
        </p:nvSpPr>
        <p:spPr bwMode="auto">
          <a:xfrm>
            <a:off x="8623300" y="43513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232" y="-234396"/>
            <a:ext cx="8229600" cy="1143000"/>
          </a:xfrm>
        </p:spPr>
        <p:txBody>
          <a:bodyPr>
            <a:normAutofit fontScale="90000"/>
          </a:bodyPr>
          <a:lstStyle/>
          <a:p>
            <a:r>
              <a:rPr lang="en-US" dirty="0"/>
              <a:t>Why study biophysical mechanisms?</a:t>
            </a:r>
          </a:p>
        </p:txBody>
      </p:sp>
      <p:sp>
        <p:nvSpPr>
          <p:cNvPr id="5" name="TextBox 4"/>
          <p:cNvSpPr txBox="1"/>
          <p:nvPr/>
        </p:nvSpPr>
        <p:spPr>
          <a:xfrm>
            <a:off x="429997" y="2033473"/>
            <a:ext cx="1388446" cy="492443"/>
          </a:xfrm>
          <a:prstGeom prst="rect">
            <a:avLst/>
          </a:prstGeom>
          <a:noFill/>
        </p:spPr>
        <p:txBody>
          <a:bodyPr wrap="none" rtlCol="0">
            <a:spAutoFit/>
          </a:bodyPr>
          <a:lstStyle/>
          <a:p>
            <a:r>
              <a:rPr lang="en-US" sz="2600" b="1" dirty="0"/>
              <a:t>Function</a:t>
            </a:r>
            <a:endParaRPr lang="en-US" sz="2600" dirty="0"/>
          </a:p>
        </p:txBody>
      </p:sp>
      <p:sp>
        <p:nvSpPr>
          <p:cNvPr id="7" name="Rectangle 6"/>
          <p:cNvSpPr/>
          <p:nvPr/>
        </p:nvSpPr>
        <p:spPr>
          <a:xfrm>
            <a:off x="429997" y="2912902"/>
            <a:ext cx="6388934" cy="492443"/>
          </a:xfrm>
          <a:prstGeom prst="rect">
            <a:avLst/>
          </a:prstGeom>
        </p:spPr>
        <p:txBody>
          <a:bodyPr wrap="square">
            <a:spAutoFit/>
          </a:bodyPr>
          <a:lstStyle/>
          <a:p>
            <a:r>
              <a:rPr lang="en-US" sz="2600" b="1" dirty="0"/>
              <a:t>Mechanisms </a:t>
            </a:r>
            <a:r>
              <a:rPr lang="en-US" sz="2600" dirty="0"/>
              <a:t>	</a:t>
            </a:r>
          </a:p>
        </p:txBody>
      </p:sp>
      <p:sp>
        <p:nvSpPr>
          <p:cNvPr id="8" name="TextBox 7"/>
          <p:cNvSpPr txBox="1"/>
          <p:nvPr/>
        </p:nvSpPr>
        <p:spPr>
          <a:xfrm>
            <a:off x="398247" y="4708922"/>
            <a:ext cx="7624921" cy="492443"/>
          </a:xfrm>
          <a:prstGeom prst="rect">
            <a:avLst/>
          </a:prstGeom>
          <a:noFill/>
        </p:spPr>
        <p:txBody>
          <a:bodyPr wrap="square" rtlCol="0">
            <a:spAutoFit/>
          </a:bodyPr>
          <a:lstStyle/>
          <a:p>
            <a:r>
              <a:rPr lang="en-US" sz="2600" b="1" dirty="0"/>
              <a:t>Theory</a:t>
            </a:r>
          </a:p>
        </p:txBody>
      </p:sp>
      <p:sp>
        <p:nvSpPr>
          <p:cNvPr id="10" name="TextBox 9"/>
          <p:cNvSpPr txBox="1"/>
          <p:nvPr/>
        </p:nvSpPr>
        <p:spPr>
          <a:xfrm>
            <a:off x="429997" y="3764519"/>
            <a:ext cx="2136046" cy="492443"/>
          </a:xfrm>
          <a:prstGeom prst="rect">
            <a:avLst/>
          </a:prstGeom>
          <a:noFill/>
        </p:spPr>
        <p:txBody>
          <a:bodyPr wrap="none" rtlCol="0">
            <a:spAutoFit/>
          </a:bodyPr>
          <a:lstStyle/>
          <a:p>
            <a:r>
              <a:rPr lang="en-US" sz="2600" b="1" dirty="0"/>
              <a:t>Computations</a:t>
            </a:r>
            <a:endParaRPr lang="en-US" sz="2600" dirty="0"/>
          </a:p>
        </p:txBody>
      </p:sp>
      <p:grpSp>
        <p:nvGrpSpPr>
          <p:cNvPr id="3" name="Group 2"/>
          <p:cNvGrpSpPr/>
          <p:nvPr/>
        </p:nvGrpSpPr>
        <p:grpSpPr>
          <a:xfrm>
            <a:off x="2778126" y="3106002"/>
            <a:ext cx="1864730" cy="2546222"/>
            <a:chOff x="6905626" y="3106002"/>
            <a:chExt cx="1864730" cy="2546222"/>
          </a:xfrm>
        </p:grpSpPr>
        <p:sp>
          <p:nvSpPr>
            <p:cNvPr id="17" name="Rounded Rectangle 16"/>
            <p:cNvSpPr/>
            <p:nvPr/>
          </p:nvSpPr>
          <p:spPr>
            <a:xfrm>
              <a:off x="6969126" y="4848742"/>
              <a:ext cx="1801230" cy="803482"/>
            </a:xfrm>
            <a:prstGeom prst="roundRect">
              <a:avLst/>
            </a:prstGeom>
            <a:solidFill>
              <a:schemeClr val="accent5">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905626" y="3121877"/>
              <a:ext cx="1801230" cy="803482"/>
            </a:xfrm>
            <a:prstGeom prst="roundRect">
              <a:avLst/>
            </a:prstGeom>
            <a:solidFill>
              <a:schemeClr val="accent2">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021834" y="4816992"/>
              <a:ext cx="1741883" cy="830997"/>
            </a:xfrm>
            <a:prstGeom prst="rect">
              <a:avLst/>
            </a:prstGeom>
            <a:noFill/>
          </p:spPr>
          <p:txBody>
            <a:bodyPr wrap="none" rtlCol="0">
              <a:spAutoFit/>
            </a:bodyPr>
            <a:lstStyle/>
            <a:p>
              <a:pPr algn="ctr"/>
              <a:r>
                <a:rPr lang="en-US" sz="2400" dirty="0"/>
                <a:t>Lower level</a:t>
              </a:r>
            </a:p>
            <a:p>
              <a:pPr algn="ctr"/>
              <a:r>
                <a:rPr lang="en-US" sz="2400" dirty="0"/>
                <a:t>mechanisms</a:t>
              </a:r>
            </a:p>
          </p:txBody>
        </p:sp>
        <p:sp>
          <p:nvSpPr>
            <p:cNvPr id="12" name="Left-Right Arrow 11"/>
            <p:cNvSpPr/>
            <p:nvPr/>
          </p:nvSpPr>
          <p:spPr>
            <a:xfrm rot="16200000">
              <a:off x="7482187" y="4187050"/>
              <a:ext cx="697270" cy="49910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000815" y="3106002"/>
              <a:ext cx="1670199" cy="830997"/>
            </a:xfrm>
            <a:prstGeom prst="rect">
              <a:avLst/>
            </a:prstGeom>
            <a:noFill/>
          </p:spPr>
          <p:txBody>
            <a:bodyPr wrap="none" rtlCol="0">
              <a:spAutoFit/>
            </a:bodyPr>
            <a:lstStyle/>
            <a:p>
              <a:pPr algn="ctr"/>
              <a:r>
                <a:rPr lang="en-US" sz="2400" dirty="0"/>
                <a:t>Higher level</a:t>
              </a:r>
            </a:p>
            <a:p>
              <a:pPr algn="ctr"/>
              <a:r>
                <a:rPr lang="en-US" sz="2400" dirty="0"/>
                <a:t>function</a:t>
              </a:r>
            </a:p>
          </p:txBody>
        </p:sp>
      </p:grpSp>
      <p:pic>
        <p:nvPicPr>
          <p:cNvPr id="18" name="Picture 6" descr="Contractor Heinemann3"/>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l="13197" t="10918"/>
          <a:stretch>
            <a:fillRect/>
          </a:stretch>
        </p:blipFill>
        <p:spPr>
          <a:xfrm rot="5400000">
            <a:off x="3179952" y="5414231"/>
            <a:ext cx="1086326" cy="1657562"/>
          </a:xfrm>
          <a:noFill/>
        </p:spPr>
      </p:pic>
      <p:pic>
        <p:nvPicPr>
          <p:cNvPr id="19" name="Picture 18" descr="Screen Shot 2018-07-29 at 5.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209" y="1775401"/>
            <a:ext cx="1951123" cy="1221046"/>
          </a:xfrm>
          <a:prstGeom prst="rect">
            <a:avLst/>
          </a:prstGeom>
        </p:spPr>
      </p:pic>
      <p:sp>
        <p:nvSpPr>
          <p:cNvPr id="14" name="TextBox 13"/>
          <p:cNvSpPr txBox="1"/>
          <p:nvPr/>
        </p:nvSpPr>
        <p:spPr>
          <a:xfrm>
            <a:off x="5481958" y="822591"/>
            <a:ext cx="3630291" cy="781752"/>
          </a:xfrm>
          <a:prstGeom prst="rect">
            <a:avLst/>
          </a:prstGeom>
          <a:noFill/>
        </p:spPr>
        <p:txBody>
          <a:bodyPr wrap="square" rtlCol="0">
            <a:spAutoFit/>
          </a:bodyPr>
          <a:lstStyle/>
          <a:p>
            <a:pPr algn="ctr">
              <a:lnSpc>
                <a:spcPct val="80000"/>
              </a:lnSpc>
            </a:pPr>
            <a:r>
              <a:rPr lang="en-US" sz="2800" dirty="0"/>
              <a:t>Biophysics provides a tool kit</a:t>
            </a:r>
          </a:p>
        </p:txBody>
      </p:sp>
      <p:sp>
        <p:nvSpPr>
          <p:cNvPr id="20" name="TextBox 19"/>
          <p:cNvSpPr txBox="1"/>
          <p:nvPr/>
        </p:nvSpPr>
        <p:spPr>
          <a:xfrm>
            <a:off x="1818443" y="797479"/>
            <a:ext cx="3712636" cy="781752"/>
          </a:xfrm>
          <a:prstGeom prst="rect">
            <a:avLst/>
          </a:prstGeom>
          <a:noFill/>
        </p:spPr>
        <p:txBody>
          <a:bodyPr wrap="square" rtlCol="0">
            <a:spAutoFit/>
          </a:bodyPr>
          <a:lstStyle/>
          <a:p>
            <a:pPr algn="ctr">
              <a:lnSpc>
                <a:spcPct val="80000"/>
              </a:lnSpc>
            </a:pPr>
            <a:r>
              <a:rPr lang="en-US" sz="2800" dirty="0"/>
              <a:t>Biophysics provides constraints</a:t>
            </a:r>
          </a:p>
        </p:txBody>
      </p:sp>
      <p:pic>
        <p:nvPicPr>
          <p:cNvPr id="4" name="Picture 3" descr="Screen Shot 2019-07-29 at 8.13.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1145" y="1786855"/>
            <a:ext cx="3002792" cy="2252094"/>
          </a:xfrm>
          <a:prstGeom prst="rect">
            <a:avLst/>
          </a:prstGeom>
        </p:spPr>
      </p:pic>
      <p:pic>
        <p:nvPicPr>
          <p:cNvPr id="6" name="Picture 5" descr="Screen Shot 2019-07-29 at 8.18.4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1145" y="4401814"/>
            <a:ext cx="3090687" cy="2052938"/>
          </a:xfrm>
          <a:prstGeom prst="rect">
            <a:avLst/>
          </a:prstGeom>
        </p:spPr>
      </p:pic>
    </p:spTree>
    <p:extLst>
      <p:ext uri="{BB962C8B-B14F-4D97-AF65-F5344CB8AC3E}">
        <p14:creationId xmlns:p14="http://schemas.microsoft.com/office/powerpoint/2010/main" val="1199037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4"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1B3760E-F789-7648-B57D-B4CFE42FF467}"/>
              </a:ext>
            </a:extLst>
          </p:cNvPr>
          <p:cNvSpPr txBox="1">
            <a:spLocks noChangeArrowheads="1"/>
          </p:cNvSpPr>
          <p:nvPr/>
        </p:nvSpPr>
        <p:spPr bwMode="auto">
          <a:xfrm>
            <a:off x="1866900" y="3492500"/>
            <a:ext cx="51990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600">
                <a:cs typeface="Arial" panose="020B0604020202020204" pitchFamily="34" charset="0"/>
              </a:rPr>
              <a:t>Change in sensitivity by </a:t>
            </a:r>
            <a:r>
              <a:rPr lang="en-US" altLang="en-US" sz="2600" i="1">
                <a:cs typeface="Arial" panose="020B0604020202020204" pitchFamily="34" charset="0"/>
              </a:rPr>
              <a:t>depletion</a:t>
            </a:r>
          </a:p>
        </p:txBody>
      </p:sp>
      <p:grpSp>
        <p:nvGrpSpPr>
          <p:cNvPr id="3" name="Group 2">
            <a:extLst>
              <a:ext uri="{FF2B5EF4-FFF2-40B4-BE49-F238E27FC236}">
                <a16:creationId xmlns:a16="http://schemas.microsoft.com/office/drawing/2014/main" id="{D28A5C61-A10F-6D48-B64C-0E60E50CE699}"/>
              </a:ext>
            </a:extLst>
          </p:cNvPr>
          <p:cNvGrpSpPr>
            <a:grpSpLocks/>
          </p:cNvGrpSpPr>
          <p:nvPr/>
        </p:nvGrpSpPr>
        <p:grpSpPr bwMode="auto">
          <a:xfrm>
            <a:off x="0" y="4133850"/>
            <a:ext cx="9144000" cy="2597150"/>
            <a:chOff x="0" y="4133380"/>
            <a:chExt cx="9144000" cy="2597620"/>
          </a:xfrm>
        </p:grpSpPr>
        <p:grpSp>
          <p:nvGrpSpPr>
            <p:cNvPr id="65548" name="Group 12">
              <a:extLst>
                <a:ext uri="{FF2B5EF4-FFF2-40B4-BE49-F238E27FC236}">
                  <a16:creationId xmlns:a16="http://schemas.microsoft.com/office/drawing/2014/main" id="{B6CAC62F-7A0E-1649-AFB7-ECBC5FEC99D3}"/>
                </a:ext>
              </a:extLst>
            </p:cNvPr>
            <p:cNvGrpSpPr>
              <a:grpSpLocks/>
            </p:cNvGrpSpPr>
            <p:nvPr/>
          </p:nvGrpSpPr>
          <p:grpSpPr bwMode="auto">
            <a:xfrm>
              <a:off x="2933701" y="4133380"/>
              <a:ext cx="3454400" cy="2597620"/>
              <a:chOff x="381000" y="1066800"/>
              <a:chExt cx="4422775" cy="3325813"/>
            </a:xfrm>
          </p:grpSpPr>
          <p:sp>
            <p:nvSpPr>
              <p:cNvPr id="65554" name="TextBox 3">
                <a:extLst>
                  <a:ext uri="{FF2B5EF4-FFF2-40B4-BE49-F238E27FC236}">
                    <a16:creationId xmlns:a16="http://schemas.microsoft.com/office/drawing/2014/main" id="{969C0FA3-DEA1-6443-839A-2DA9828FFAE0}"/>
                  </a:ext>
                </a:extLst>
              </p:cNvPr>
              <p:cNvSpPr txBox="1">
                <a:spLocks noChangeArrowheads="1"/>
              </p:cNvSpPr>
              <p:nvPr/>
            </p:nvSpPr>
            <p:spPr bwMode="auto">
              <a:xfrm>
                <a:off x="381000" y="1066800"/>
                <a:ext cx="4422775" cy="78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700">
                    <a:cs typeface="Arial" panose="020B0604020202020204" pitchFamily="34" charset="0"/>
                  </a:rPr>
                  <a:t>Short-term synaptic plasticity</a:t>
                </a:r>
              </a:p>
              <a:p>
                <a:pPr algn="ctr"/>
                <a:r>
                  <a:rPr lang="en-US" altLang="en-US" sz="1700">
                    <a:cs typeface="Arial" panose="020B0604020202020204" pitchFamily="34" charset="0"/>
                  </a:rPr>
                  <a:t> synaptic depression</a:t>
                </a:r>
              </a:p>
            </p:txBody>
          </p:sp>
          <p:pic>
            <p:nvPicPr>
              <p:cNvPr id="65555" name="Picture 4">
                <a:extLst>
                  <a:ext uri="{FF2B5EF4-FFF2-40B4-BE49-F238E27FC236}">
                    <a16:creationId xmlns:a16="http://schemas.microsoft.com/office/drawing/2014/main" id="{5DDF96A7-EF6B-844B-93F5-F560FB8143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941513"/>
                <a:ext cx="28575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6" name="TextBox 5">
                <a:extLst>
                  <a:ext uri="{FF2B5EF4-FFF2-40B4-BE49-F238E27FC236}">
                    <a16:creationId xmlns:a16="http://schemas.microsoft.com/office/drawing/2014/main" id="{44071FFF-4FEF-8647-8924-02ADC5158EF6}"/>
                  </a:ext>
                </a:extLst>
              </p:cNvPr>
              <p:cNvSpPr txBox="1">
                <a:spLocks noChangeArrowheads="1"/>
              </p:cNvSpPr>
              <p:nvPr/>
            </p:nvSpPr>
            <p:spPr bwMode="auto">
              <a:xfrm>
                <a:off x="849605" y="3363961"/>
                <a:ext cx="799690" cy="47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cs typeface="Arial" panose="020B0604020202020204" pitchFamily="34" charset="0"/>
                  </a:rPr>
                  <a:t>Pre</a:t>
                </a:r>
              </a:p>
            </p:txBody>
          </p:sp>
          <p:sp>
            <p:nvSpPr>
              <p:cNvPr id="65557" name="TextBox 6">
                <a:extLst>
                  <a:ext uri="{FF2B5EF4-FFF2-40B4-BE49-F238E27FC236}">
                    <a16:creationId xmlns:a16="http://schemas.microsoft.com/office/drawing/2014/main" id="{1CCAC0B4-268B-BC4B-A03F-E69E44393390}"/>
                  </a:ext>
                </a:extLst>
              </p:cNvPr>
              <p:cNvSpPr txBox="1">
                <a:spLocks noChangeArrowheads="1"/>
              </p:cNvSpPr>
              <p:nvPr/>
            </p:nvSpPr>
            <p:spPr bwMode="auto">
              <a:xfrm>
                <a:off x="797602" y="2370138"/>
                <a:ext cx="1144376" cy="472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cs typeface="Arial" panose="020B0604020202020204" pitchFamily="34" charset="0"/>
                  </a:rPr>
                  <a:t>Post</a:t>
                </a:r>
              </a:p>
            </p:txBody>
          </p:sp>
        </p:grpSp>
        <p:grpSp>
          <p:nvGrpSpPr>
            <p:cNvPr id="65549" name="Group 13">
              <a:extLst>
                <a:ext uri="{FF2B5EF4-FFF2-40B4-BE49-F238E27FC236}">
                  <a16:creationId xmlns:a16="http://schemas.microsoft.com/office/drawing/2014/main" id="{4543D241-2D5C-2F41-8D19-72F8971EFE58}"/>
                </a:ext>
              </a:extLst>
            </p:cNvPr>
            <p:cNvGrpSpPr>
              <a:grpSpLocks/>
            </p:cNvGrpSpPr>
            <p:nvPr/>
          </p:nvGrpSpPr>
          <p:grpSpPr bwMode="auto">
            <a:xfrm>
              <a:off x="5769674" y="4140199"/>
              <a:ext cx="3374326" cy="2362200"/>
              <a:chOff x="4881166" y="1143000"/>
              <a:chExt cx="3923109" cy="2746376"/>
            </a:xfrm>
          </p:grpSpPr>
          <p:pic>
            <p:nvPicPr>
              <p:cNvPr id="65552" name="Picture 4">
                <a:extLst>
                  <a:ext uri="{FF2B5EF4-FFF2-40B4-BE49-F238E27FC236}">
                    <a16:creationId xmlns:a16="http://schemas.microsoft.com/office/drawing/2014/main" id="{079B0863-20BB-374B-9BAE-C284AFA6C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284" b="39432"/>
              <a:stretch>
                <a:fillRect/>
              </a:stretch>
            </p:blipFill>
            <p:spPr bwMode="auto">
              <a:xfrm>
                <a:off x="4881166" y="2365376"/>
                <a:ext cx="3923109"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3" name="Text Box 10">
                <a:extLst>
                  <a:ext uri="{FF2B5EF4-FFF2-40B4-BE49-F238E27FC236}">
                    <a16:creationId xmlns:a16="http://schemas.microsoft.com/office/drawing/2014/main" id="{58A9490F-577F-0A46-B63E-EBDBBE8313BB}"/>
                  </a:ext>
                </a:extLst>
              </p:cNvPr>
              <p:cNvSpPr txBox="1">
                <a:spLocks noChangeArrowheads="1"/>
              </p:cNvSpPr>
              <p:nvPr/>
            </p:nvSpPr>
            <p:spPr bwMode="auto">
              <a:xfrm>
                <a:off x="6019801" y="1143000"/>
                <a:ext cx="2431575" cy="7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700">
                    <a:cs typeface="Arial" panose="020B0604020202020204" pitchFamily="34" charset="0"/>
                  </a:rPr>
                  <a:t>Receptor desensitization</a:t>
                </a:r>
              </a:p>
            </p:txBody>
          </p:sp>
        </p:grpSp>
        <p:pic>
          <p:nvPicPr>
            <p:cNvPr id="65550" name="Picture 14">
              <a:extLst>
                <a:ext uri="{FF2B5EF4-FFF2-40B4-BE49-F238E27FC236}">
                  <a16:creationId xmlns:a16="http://schemas.microsoft.com/office/drawing/2014/main" id="{063243A4-15BC-4246-A4AE-CF286DF173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965699"/>
              <a:ext cx="2913686"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1" name="TextBox 16">
              <a:extLst>
                <a:ext uri="{FF2B5EF4-FFF2-40B4-BE49-F238E27FC236}">
                  <a16:creationId xmlns:a16="http://schemas.microsoft.com/office/drawing/2014/main" id="{A75FAE89-DC2D-D34B-9A8D-CD8535284740}"/>
                </a:ext>
              </a:extLst>
            </p:cNvPr>
            <p:cNvSpPr txBox="1">
              <a:spLocks noChangeArrowheads="1"/>
            </p:cNvSpPr>
            <p:nvPr/>
          </p:nvSpPr>
          <p:spPr bwMode="auto">
            <a:xfrm>
              <a:off x="254000" y="4140199"/>
              <a:ext cx="22987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700"/>
                <a:t>Ion channel inactivation</a:t>
              </a:r>
            </a:p>
          </p:txBody>
        </p:sp>
      </p:grpSp>
      <p:pic>
        <p:nvPicPr>
          <p:cNvPr id="65539" name="Picture 27">
            <a:extLst>
              <a:ext uri="{FF2B5EF4-FFF2-40B4-BE49-F238E27FC236}">
                <a16:creationId xmlns:a16="http://schemas.microsoft.com/office/drawing/2014/main" id="{EAFF79F0-707F-1F4C-A250-257D952DAE5A}"/>
              </a:ext>
            </a:extLst>
          </p:cNvPr>
          <p:cNvPicPr>
            <a:picLocks noChangeAspect="1"/>
          </p:cNvPicPr>
          <p:nvPr/>
        </p:nvPicPr>
        <p:blipFill>
          <a:blip r:embed="rId5">
            <a:extLst>
              <a:ext uri="{28A0092B-C50C-407E-A947-70E740481C1C}">
                <a14:useLocalDpi xmlns:a14="http://schemas.microsoft.com/office/drawing/2010/main" val="0"/>
              </a:ext>
            </a:extLst>
          </a:blip>
          <a:srcRect l="2959" t="43056" r="53380"/>
          <a:stretch>
            <a:fillRect/>
          </a:stretch>
        </p:blipFill>
        <p:spPr bwMode="auto">
          <a:xfrm>
            <a:off x="3079750" y="1466850"/>
            <a:ext cx="15557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944B8865-A154-EB4C-95ED-3A1338ECFCBA}"/>
              </a:ext>
            </a:extLst>
          </p:cNvPr>
          <p:cNvSpPr txBox="1">
            <a:spLocks noChangeArrowheads="1"/>
          </p:cNvSpPr>
          <p:nvPr/>
        </p:nvSpPr>
        <p:spPr bwMode="auto">
          <a:xfrm>
            <a:off x="1727200" y="292100"/>
            <a:ext cx="6061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600">
                <a:cs typeface="Arial" panose="020B0604020202020204" pitchFamily="34" charset="0"/>
              </a:rPr>
              <a:t>Change in sensitivity by </a:t>
            </a:r>
            <a:r>
              <a:rPr lang="en-US" altLang="en-US" sz="2600" i="1">
                <a:cs typeface="Arial" panose="020B0604020202020204" pitchFamily="34" charset="0"/>
              </a:rPr>
              <a:t>modulation</a:t>
            </a:r>
          </a:p>
        </p:txBody>
      </p:sp>
      <p:pic>
        <p:nvPicPr>
          <p:cNvPr id="65541" name="Picture 32">
            <a:extLst>
              <a:ext uri="{FF2B5EF4-FFF2-40B4-BE49-F238E27FC236}">
                <a16:creationId xmlns:a16="http://schemas.microsoft.com/office/drawing/2014/main" id="{6CFBF32D-8763-F64E-A410-6F7D728BBE91}"/>
              </a:ext>
            </a:extLst>
          </p:cNvPr>
          <p:cNvPicPr>
            <a:picLocks noChangeAspect="1"/>
          </p:cNvPicPr>
          <p:nvPr/>
        </p:nvPicPr>
        <p:blipFill>
          <a:blip r:embed="rId5">
            <a:extLst>
              <a:ext uri="{28A0092B-C50C-407E-A947-70E740481C1C}">
                <a14:useLocalDpi xmlns:a14="http://schemas.microsoft.com/office/drawing/2010/main" val="0"/>
              </a:ext>
            </a:extLst>
          </a:blip>
          <a:srcRect l="52676" t="42223" b="13889"/>
          <a:stretch>
            <a:fillRect/>
          </a:stretch>
        </p:blipFill>
        <p:spPr bwMode="auto">
          <a:xfrm>
            <a:off x="288925" y="1416050"/>
            <a:ext cx="21336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Box 33">
            <a:extLst>
              <a:ext uri="{FF2B5EF4-FFF2-40B4-BE49-F238E27FC236}">
                <a16:creationId xmlns:a16="http://schemas.microsoft.com/office/drawing/2014/main" id="{B50F10FA-093D-A748-8FB4-C17B4A4F7C1F}"/>
              </a:ext>
            </a:extLst>
          </p:cNvPr>
          <p:cNvSpPr txBox="1">
            <a:spLocks noChangeArrowheads="1"/>
          </p:cNvSpPr>
          <p:nvPr/>
        </p:nvSpPr>
        <p:spPr bwMode="auto">
          <a:xfrm>
            <a:off x="568325" y="93345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Feedforward inhibition</a:t>
            </a:r>
          </a:p>
        </p:txBody>
      </p:sp>
      <p:sp>
        <p:nvSpPr>
          <p:cNvPr id="65543" name="TextBox 34">
            <a:extLst>
              <a:ext uri="{FF2B5EF4-FFF2-40B4-BE49-F238E27FC236}">
                <a16:creationId xmlns:a16="http://schemas.microsoft.com/office/drawing/2014/main" id="{8E067CE6-B876-FF40-8D0D-58E13C7D1E7F}"/>
              </a:ext>
            </a:extLst>
          </p:cNvPr>
          <p:cNvSpPr txBox="1">
            <a:spLocks noChangeArrowheads="1"/>
          </p:cNvSpPr>
          <p:nvPr/>
        </p:nvSpPr>
        <p:spPr bwMode="auto">
          <a:xfrm>
            <a:off x="2667000" y="93345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Feedback inhibition</a:t>
            </a:r>
          </a:p>
        </p:txBody>
      </p:sp>
      <p:grpSp>
        <p:nvGrpSpPr>
          <p:cNvPr id="65544" name="Group 22">
            <a:extLst>
              <a:ext uri="{FF2B5EF4-FFF2-40B4-BE49-F238E27FC236}">
                <a16:creationId xmlns:a16="http://schemas.microsoft.com/office/drawing/2014/main" id="{67781D61-F40B-8A44-A050-A296975523F3}"/>
              </a:ext>
            </a:extLst>
          </p:cNvPr>
          <p:cNvGrpSpPr>
            <a:grpSpLocks/>
          </p:cNvGrpSpPr>
          <p:nvPr/>
        </p:nvGrpSpPr>
        <p:grpSpPr bwMode="auto">
          <a:xfrm>
            <a:off x="4565650" y="1031875"/>
            <a:ext cx="4216400" cy="1946275"/>
            <a:chOff x="0" y="4467999"/>
            <a:chExt cx="4216400" cy="1945501"/>
          </a:xfrm>
        </p:grpSpPr>
        <p:pic>
          <p:nvPicPr>
            <p:cNvPr id="65545" name="Picture 26">
              <a:extLst>
                <a:ext uri="{FF2B5EF4-FFF2-40B4-BE49-F238E27FC236}">
                  <a16:creationId xmlns:a16="http://schemas.microsoft.com/office/drawing/2014/main" id="{14FCDD25-EFB6-4946-9972-F03A046F2397}"/>
                </a:ext>
              </a:extLst>
            </p:cNvPr>
            <p:cNvPicPr>
              <a:picLocks noChangeAspect="1"/>
            </p:cNvPicPr>
            <p:nvPr/>
          </p:nvPicPr>
          <p:blipFill>
            <a:blip r:embed="rId6">
              <a:extLst>
                <a:ext uri="{28A0092B-C50C-407E-A947-70E740481C1C}">
                  <a14:useLocalDpi xmlns:a14="http://schemas.microsoft.com/office/drawing/2010/main" val="0"/>
                </a:ext>
              </a:extLst>
            </a:blip>
            <a:srcRect l="38834" t="25000" r="32001" b="49292"/>
            <a:stretch>
              <a:fillRect/>
            </a:stretch>
          </p:blipFill>
          <p:spPr bwMode="auto">
            <a:xfrm>
              <a:off x="1993900" y="5029200"/>
              <a:ext cx="22225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6" name="Picture 35">
              <a:extLst>
                <a:ext uri="{FF2B5EF4-FFF2-40B4-BE49-F238E27FC236}">
                  <a16:creationId xmlns:a16="http://schemas.microsoft.com/office/drawing/2014/main" id="{A2A411CE-5F57-CB4F-A881-37B2ACCE339B}"/>
                </a:ext>
              </a:extLst>
            </p:cNvPr>
            <p:cNvPicPr>
              <a:picLocks noChangeAspect="1"/>
            </p:cNvPicPr>
            <p:nvPr/>
          </p:nvPicPr>
          <p:blipFill>
            <a:blip r:embed="rId6">
              <a:extLst>
                <a:ext uri="{28A0092B-C50C-407E-A947-70E740481C1C}">
                  <a14:useLocalDpi xmlns:a14="http://schemas.microsoft.com/office/drawing/2010/main" val="0"/>
                </a:ext>
              </a:extLst>
            </a:blip>
            <a:srcRect l="1167" t="35378" r="64166" b="33018"/>
            <a:stretch>
              <a:fillRect/>
            </a:stretch>
          </p:blipFill>
          <p:spPr bwMode="auto">
            <a:xfrm>
              <a:off x="0" y="5009906"/>
              <a:ext cx="2159000" cy="139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7" name="TextBox 36">
              <a:extLst>
                <a:ext uri="{FF2B5EF4-FFF2-40B4-BE49-F238E27FC236}">
                  <a16:creationId xmlns:a16="http://schemas.microsoft.com/office/drawing/2014/main" id="{E40EEC9C-1D7F-FD44-AFD5-7908F2EC004C}"/>
                </a:ext>
              </a:extLst>
            </p:cNvPr>
            <p:cNvSpPr txBox="1">
              <a:spLocks noChangeArrowheads="1"/>
            </p:cNvSpPr>
            <p:nvPr/>
          </p:nvSpPr>
          <p:spPr bwMode="auto">
            <a:xfrm>
              <a:off x="698500" y="4467999"/>
              <a:ext cx="3405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Spike dependent conductances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434315276"/>
              </p:ext>
            </p:extLst>
          </p:nvPr>
        </p:nvGraphicFramePr>
        <p:xfrm>
          <a:off x="2202758" y="4672458"/>
          <a:ext cx="2351087" cy="438150"/>
        </p:xfrm>
        <a:graphic>
          <a:graphicData uri="http://schemas.openxmlformats.org/presentationml/2006/ole">
            <mc:AlternateContent xmlns:mc="http://schemas.openxmlformats.org/markup-compatibility/2006">
              <mc:Choice xmlns:v="urn:schemas-microsoft-com:vml" Requires="v">
                <p:oleObj spid="_x0000_s110723" name="Equation" r:id="rId3" imgW="1092200" imgH="203200" progId="Equation.DSMT4">
                  <p:embed/>
                </p:oleObj>
              </mc:Choice>
              <mc:Fallback>
                <p:oleObj name="Equation" r:id="rId3" imgW="1092200" imgH="203200" progId="Equation.DSMT4">
                  <p:embed/>
                  <p:pic>
                    <p:nvPicPr>
                      <p:cNvPr id="4" name="Object 3"/>
                      <p:cNvPicPr/>
                      <p:nvPr/>
                    </p:nvPicPr>
                    <p:blipFill>
                      <a:blip r:embed="rId4"/>
                      <a:stretch>
                        <a:fillRect/>
                      </a:stretch>
                    </p:blipFill>
                    <p:spPr>
                      <a:xfrm>
                        <a:off x="2202758" y="4672458"/>
                        <a:ext cx="2351087" cy="438150"/>
                      </a:xfrm>
                      <a:prstGeom prst="rect">
                        <a:avLst/>
                      </a:prstGeom>
                    </p:spPr>
                  </p:pic>
                </p:oleObj>
              </mc:Fallback>
            </mc:AlternateContent>
          </a:graphicData>
        </a:graphic>
      </p:graphicFrame>
      <p:grpSp>
        <p:nvGrpSpPr>
          <p:cNvPr id="6" name="Group 5"/>
          <p:cNvGrpSpPr/>
          <p:nvPr/>
        </p:nvGrpSpPr>
        <p:grpSpPr>
          <a:xfrm>
            <a:off x="2357580" y="2323846"/>
            <a:ext cx="3699118" cy="1790954"/>
            <a:chOff x="2697592" y="585463"/>
            <a:chExt cx="3699118" cy="1790954"/>
          </a:xfrm>
        </p:grpSpPr>
        <p:grpSp>
          <p:nvGrpSpPr>
            <p:cNvPr id="78" name="Group 77"/>
            <p:cNvGrpSpPr/>
            <p:nvPr/>
          </p:nvGrpSpPr>
          <p:grpSpPr>
            <a:xfrm>
              <a:off x="4133354" y="596251"/>
              <a:ext cx="1441847" cy="1780166"/>
              <a:chOff x="2061716" y="1626951"/>
              <a:chExt cx="1618529" cy="1998302"/>
            </a:xfrm>
          </p:grpSpPr>
          <p:grpSp>
            <p:nvGrpSpPr>
              <p:cNvPr id="95" name="Group 346"/>
              <p:cNvGrpSpPr>
                <a:grpSpLocks/>
              </p:cNvGrpSpPr>
              <p:nvPr/>
            </p:nvGrpSpPr>
            <p:grpSpPr bwMode="auto">
              <a:xfrm>
                <a:off x="2061716" y="1627933"/>
                <a:ext cx="583979" cy="1997320"/>
                <a:chOff x="5012" y="1862"/>
                <a:chExt cx="346" cy="720"/>
              </a:xfrm>
            </p:grpSpPr>
            <p:grpSp>
              <p:nvGrpSpPr>
                <p:cNvPr id="103" name="Group 135"/>
                <p:cNvGrpSpPr>
                  <a:grpSpLocks/>
                </p:cNvGrpSpPr>
                <p:nvPr/>
              </p:nvGrpSpPr>
              <p:grpSpPr bwMode="auto">
                <a:xfrm>
                  <a:off x="5012" y="1862"/>
                  <a:ext cx="346" cy="720"/>
                  <a:chOff x="2707" y="2668"/>
                  <a:chExt cx="346" cy="720"/>
                </a:xfrm>
              </p:grpSpPr>
              <p:sp>
                <p:nvSpPr>
                  <p:cNvPr id="105" name="Line 136"/>
                  <p:cNvSpPr>
                    <a:spLocks noChangeShapeType="1"/>
                  </p:cNvSpPr>
                  <p:nvPr/>
                </p:nvSpPr>
                <p:spPr bwMode="auto">
                  <a:xfrm>
                    <a:off x="2707" y="2999"/>
                    <a:ext cx="346"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400"/>
                  </a:p>
                </p:txBody>
              </p:sp>
              <p:sp>
                <p:nvSpPr>
                  <p:cNvPr id="106" name="Line 137"/>
                  <p:cNvSpPr>
                    <a:spLocks noChangeShapeType="1"/>
                  </p:cNvSpPr>
                  <p:nvPr/>
                </p:nvSpPr>
                <p:spPr bwMode="auto">
                  <a:xfrm>
                    <a:off x="2880" y="2668"/>
                    <a:ext cx="0" cy="32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400"/>
                  </a:p>
                </p:txBody>
              </p:sp>
              <p:sp>
                <p:nvSpPr>
                  <p:cNvPr id="107" name="Line 138"/>
                  <p:cNvSpPr>
                    <a:spLocks noChangeShapeType="1"/>
                  </p:cNvSpPr>
                  <p:nvPr/>
                </p:nvSpPr>
                <p:spPr bwMode="auto">
                  <a:xfrm>
                    <a:off x="2880" y="3030"/>
                    <a:ext cx="0" cy="35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400"/>
                  </a:p>
                </p:txBody>
              </p:sp>
              <p:sp>
                <p:nvSpPr>
                  <p:cNvPr id="108" name="Line 139"/>
                  <p:cNvSpPr>
                    <a:spLocks noChangeShapeType="1"/>
                  </p:cNvSpPr>
                  <p:nvPr/>
                </p:nvSpPr>
                <p:spPr bwMode="auto">
                  <a:xfrm>
                    <a:off x="2707" y="3036"/>
                    <a:ext cx="346"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400"/>
                  </a:p>
                </p:txBody>
              </p:sp>
            </p:grpSp>
            <p:sp>
              <p:nvSpPr>
                <p:cNvPr id="104" name="Freeform 345"/>
                <p:cNvSpPr>
                  <a:spLocks/>
                </p:cNvSpPr>
                <p:nvPr/>
              </p:nvSpPr>
              <p:spPr bwMode="auto">
                <a:xfrm>
                  <a:off x="5069" y="1963"/>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Lst>
                  <a:ahLst/>
                  <a:cxnLst>
                    <a:cxn ang="0">
                      <a:pos x="T0" y="T1"/>
                    </a:cxn>
                    <a:cxn ang="0">
                      <a:pos x="T2" y="T3"/>
                    </a:cxn>
                    <a:cxn ang="0">
                      <a:pos x="T4" y="T5"/>
                    </a:cxn>
                    <a:cxn ang="0">
                      <a:pos x="T6" y="T7"/>
                    </a:cxn>
                    <a:cxn ang="0">
                      <a:pos x="T8" y="T9"/>
                    </a:cxn>
                  </a:cxnLst>
                  <a:rect l="0" t="0" r="r" b="b"/>
                  <a:pathLst>
                    <a:path w="230" h="576">
                      <a:moveTo>
                        <a:pt x="115" y="0"/>
                      </a:moveTo>
                      <a:lnTo>
                        <a:pt x="0" y="230"/>
                      </a:lnTo>
                      <a:lnTo>
                        <a:pt x="115" y="576"/>
                      </a:lnTo>
                      <a:lnTo>
                        <a:pt x="230" y="230"/>
                      </a:lnTo>
                      <a:lnTo>
                        <a:pt x="115"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sz="1400"/>
                </a:p>
              </p:txBody>
            </p:sp>
          </p:grpSp>
          <p:grpSp>
            <p:nvGrpSpPr>
              <p:cNvPr id="96" name="Group 363"/>
              <p:cNvGrpSpPr>
                <a:grpSpLocks/>
              </p:cNvGrpSpPr>
              <p:nvPr/>
            </p:nvGrpSpPr>
            <p:grpSpPr bwMode="auto">
              <a:xfrm flipV="1">
                <a:off x="3043021" y="1626951"/>
                <a:ext cx="637224" cy="1996472"/>
                <a:chOff x="1462" y="2550"/>
                <a:chExt cx="526" cy="1839"/>
              </a:xfrm>
            </p:grpSpPr>
            <p:grpSp>
              <p:nvGrpSpPr>
                <p:cNvPr id="97" name="Group 255"/>
                <p:cNvGrpSpPr>
                  <a:grpSpLocks/>
                </p:cNvGrpSpPr>
                <p:nvPr/>
              </p:nvGrpSpPr>
              <p:grpSpPr bwMode="auto">
                <a:xfrm>
                  <a:off x="1462" y="2550"/>
                  <a:ext cx="526" cy="1839"/>
                  <a:chOff x="598" y="937"/>
                  <a:chExt cx="526" cy="1839"/>
                </a:xfrm>
              </p:grpSpPr>
              <p:sp>
                <p:nvSpPr>
                  <p:cNvPr id="99" name="Oval 256"/>
                  <p:cNvSpPr>
                    <a:spLocks noChangeArrowheads="1"/>
                  </p:cNvSpPr>
                  <p:nvPr/>
                </p:nvSpPr>
                <p:spPr bwMode="auto">
                  <a:xfrm>
                    <a:off x="598" y="1627"/>
                    <a:ext cx="526" cy="584"/>
                  </a:xfrm>
                  <a:prstGeom prst="ellipse">
                    <a:avLst/>
                  </a:prstGeom>
                  <a:noFill/>
                  <a:ln w="317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100" name="Line 257"/>
                  <p:cNvSpPr>
                    <a:spLocks noChangeShapeType="1"/>
                  </p:cNvSpPr>
                  <p:nvPr/>
                </p:nvSpPr>
                <p:spPr bwMode="auto">
                  <a:xfrm>
                    <a:off x="864" y="937"/>
                    <a:ext cx="0" cy="691"/>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400"/>
                  </a:p>
                </p:txBody>
              </p:sp>
              <p:sp>
                <p:nvSpPr>
                  <p:cNvPr id="101" name="Line 258"/>
                  <p:cNvSpPr>
                    <a:spLocks noChangeShapeType="1"/>
                  </p:cNvSpPr>
                  <p:nvPr/>
                </p:nvSpPr>
                <p:spPr bwMode="auto">
                  <a:xfrm>
                    <a:off x="864" y="2211"/>
                    <a:ext cx="0" cy="56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400"/>
                  </a:p>
                </p:txBody>
              </p:sp>
              <p:sp>
                <p:nvSpPr>
                  <p:cNvPr id="102" name="Line 259"/>
                  <p:cNvSpPr>
                    <a:spLocks noChangeShapeType="1"/>
                  </p:cNvSpPr>
                  <p:nvPr/>
                </p:nvSpPr>
                <p:spPr bwMode="auto">
                  <a:xfrm>
                    <a:off x="864" y="1759"/>
                    <a:ext cx="0" cy="2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400"/>
                  </a:p>
                </p:txBody>
              </p:sp>
            </p:grpSp>
            <p:sp>
              <p:nvSpPr>
                <p:cNvPr id="98" name="Freeform 362"/>
                <p:cNvSpPr>
                  <a:spLocks/>
                </p:cNvSpPr>
                <p:nvPr/>
              </p:nvSpPr>
              <p:spPr bwMode="auto">
                <a:xfrm>
                  <a:off x="1670" y="3241"/>
                  <a:ext cx="116" cy="576"/>
                </a:xfrm>
                <a:custGeom>
                  <a:avLst/>
                  <a:gdLst>
                    <a:gd name="T0" fmla="*/ 58 w 116"/>
                    <a:gd name="T1" fmla="*/ 0 h 576"/>
                    <a:gd name="T2" fmla="*/ 116 w 116"/>
                    <a:gd name="T3" fmla="*/ 115 h 576"/>
                    <a:gd name="T4" fmla="*/ 58 w 116"/>
                    <a:gd name="T5" fmla="*/ 576 h 576"/>
                    <a:gd name="T6" fmla="*/ 0 w 116"/>
                    <a:gd name="T7" fmla="*/ 115 h 576"/>
                    <a:gd name="T8" fmla="*/ 58 w 116"/>
                    <a:gd name="T9" fmla="*/ 0 h 576"/>
                  </a:gdLst>
                  <a:ahLst/>
                  <a:cxnLst>
                    <a:cxn ang="0">
                      <a:pos x="T0" y="T1"/>
                    </a:cxn>
                    <a:cxn ang="0">
                      <a:pos x="T2" y="T3"/>
                    </a:cxn>
                    <a:cxn ang="0">
                      <a:pos x="T4" y="T5"/>
                    </a:cxn>
                    <a:cxn ang="0">
                      <a:pos x="T6" y="T7"/>
                    </a:cxn>
                    <a:cxn ang="0">
                      <a:pos x="T8" y="T9"/>
                    </a:cxn>
                  </a:cxnLst>
                  <a:rect l="0" t="0" r="r" b="b"/>
                  <a:pathLst>
                    <a:path w="116" h="576">
                      <a:moveTo>
                        <a:pt x="58" y="0"/>
                      </a:moveTo>
                      <a:lnTo>
                        <a:pt x="116" y="115"/>
                      </a:lnTo>
                      <a:lnTo>
                        <a:pt x="58" y="576"/>
                      </a:lnTo>
                      <a:lnTo>
                        <a:pt x="0" y="115"/>
                      </a:lnTo>
                      <a:lnTo>
                        <a:pt x="58"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sz="1400"/>
                </a:p>
              </p:txBody>
            </p:sp>
          </p:grpSp>
        </p:grpSp>
        <p:sp>
          <p:nvSpPr>
            <p:cNvPr id="79" name="TextBox 78"/>
            <p:cNvSpPr txBox="1"/>
            <p:nvPr/>
          </p:nvSpPr>
          <p:spPr>
            <a:xfrm>
              <a:off x="5317374" y="1710242"/>
              <a:ext cx="347097" cy="369332"/>
            </a:xfrm>
            <a:prstGeom prst="rect">
              <a:avLst/>
            </a:prstGeom>
            <a:noFill/>
          </p:spPr>
          <p:txBody>
            <a:bodyPr wrap="none" rtlCol="0">
              <a:spAutoFit/>
            </a:bodyPr>
            <a:lstStyle/>
            <a:p>
              <a:r>
                <a:rPr lang="en-US" dirty="0" err="1">
                  <a:latin typeface="Times New Roman"/>
                  <a:cs typeface="Times New Roman"/>
                </a:rPr>
                <a:t>I</a:t>
              </a:r>
              <a:r>
                <a:rPr lang="en-US" baseline="-25000" dirty="0" err="1">
                  <a:latin typeface="Avenir LT 45 Book"/>
                  <a:cs typeface="Avenir LT 45 Book"/>
                </a:rPr>
                <a:t>e</a:t>
              </a:r>
              <a:endParaRPr lang="en-US" baseline="-25000" dirty="0">
                <a:latin typeface="Avenir LT 45 Book"/>
                <a:cs typeface="Avenir LT 45 Book"/>
              </a:endParaRPr>
            </a:p>
          </p:txBody>
        </p:sp>
        <p:sp>
          <p:nvSpPr>
            <p:cNvPr id="80" name="TextBox 79"/>
            <p:cNvSpPr txBox="1"/>
            <p:nvPr/>
          </p:nvSpPr>
          <p:spPr>
            <a:xfrm>
              <a:off x="4410238" y="1545734"/>
              <a:ext cx="329115" cy="338554"/>
            </a:xfrm>
            <a:prstGeom prst="rect">
              <a:avLst/>
            </a:prstGeom>
            <a:noFill/>
          </p:spPr>
          <p:txBody>
            <a:bodyPr wrap="none" rtlCol="0">
              <a:spAutoFit/>
            </a:bodyPr>
            <a:lstStyle/>
            <a:p>
              <a:r>
                <a:rPr lang="en-US" sz="1600" dirty="0">
                  <a:latin typeface="Avenir LT 45 Book"/>
                  <a:cs typeface="Avenir LT 45 Book"/>
                </a:rPr>
                <a:t>C</a:t>
              </a:r>
              <a:endParaRPr lang="en-US" sz="1600" baseline="-25000" dirty="0">
                <a:latin typeface="Avenir LT 45 Book"/>
                <a:cs typeface="Avenir LT 45 Book"/>
              </a:endParaRPr>
            </a:p>
          </p:txBody>
        </p:sp>
        <p:sp>
          <p:nvSpPr>
            <p:cNvPr id="81" name="TextBox 80"/>
            <p:cNvSpPr txBox="1"/>
            <p:nvPr/>
          </p:nvSpPr>
          <p:spPr>
            <a:xfrm>
              <a:off x="6070980" y="1270173"/>
              <a:ext cx="325730" cy="369332"/>
            </a:xfrm>
            <a:prstGeom prst="rect">
              <a:avLst/>
            </a:prstGeom>
            <a:noFill/>
          </p:spPr>
          <p:txBody>
            <a:bodyPr wrap="none" rtlCol="0">
              <a:spAutoFit/>
            </a:bodyPr>
            <a:lstStyle/>
            <a:p>
              <a:r>
                <a:rPr lang="en-US" dirty="0">
                  <a:latin typeface="Avenir LT 45 Book"/>
                  <a:cs typeface="Avenir LT 45 Book"/>
                </a:rPr>
                <a:t>V</a:t>
              </a:r>
              <a:endParaRPr lang="en-US" baseline="-25000" dirty="0">
                <a:latin typeface="Avenir LT 45 Book"/>
                <a:cs typeface="Avenir LT 45 Book"/>
              </a:endParaRPr>
            </a:p>
          </p:txBody>
        </p:sp>
        <p:cxnSp>
          <p:nvCxnSpPr>
            <p:cNvPr id="85" name="Straight Connector 84"/>
            <p:cNvCxnSpPr/>
            <p:nvPr/>
          </p:nvCxnSpPr>
          <p:spPr>
            <a:xfrm>
              <a:off x="3524083" y="2363428"/>
              <a:ext cx="2517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536413" y="585463"/>
              <a:ext cx="25177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a:endCxn id="89" idx="0"/>
            </p:cNvCxnSpPr>
            <p:nvPr/>
          </p:nvCxnSpPr>
          <p:spPr>
            <a:xfrm>
              <a:off x="6054145" y="585873"/>
              <a:ext cx="6287" cy="572964"/>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90" idx="4"/>
            </p:cNvCxnSpPr>
            <p:nvPr/>
          </p:nvCxnSpPr>
          <p:spPr>
            <a:xfrm>
              <a:off x="6046298" y="1790228"/>
              <a:ext cx="7847" cy="573306"/>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a:xfrm>
              <a:off x="5973298" y="1158837"/>
              <a:ext cx="174267" cy="16364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0" name="Oval 89"/>
            <p:cNvSpPr/>
            <p:nvPr/>
          </p:nvSpPr>
          <p:spPr>
            <a:xfrm>
              <a:off x="5959164" y="1626588"/>
              <a:ext cx="174267" cy="16364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3" name="TextBox 82"/>
            <p:cNvSpPr txBox="1"/>
            <p:nvPr/>
          </p:nvSpPr>
          <p:spPr>
            <a:xfrm>
              <a:off x="3043940" y="1304848"/>
              <a:ext cx="540301" cy="307777"/>
            </a:xfrm>
            <a:prstGeom prst="rect">
              <a:avLst/>
            </a:prstGeom>
            <a:noFill/>
          </p:spPr>
          <p:txBody>
            <a:bodyPr wrap="square" rtlCol="0">
              <a:spAutoFit/>
            </a:bodyPr>
            <a:lstStyle/>
            <a:p>
              <a:r>
                <a:rPr lang="en-US" sz="1400" dirty="0">
                  <a:latin typeface="Avenir LT 45 Book"/>
                  <a:cs typeface="Avenir LT 45 Book"/>
                </a:rPr>
                <a:t>G</a:t>
              </a:r>
              <a:r>
                <a:rPr lang="en-US" sz="1400" baseline="-25000" dirty="0">
                  <a:latin typeface="Avenir LT 45 Book"/>
                  <a:cs typeface="Avenir LT 45 Book"/>
                </a:rPr>
                <a:t>K</a:t>
              </a:r>
            </a:p>
          </p:txBody>
        </p:sp>
        <p:grpSp>
          <p:nvGrpSpPr>
            <p:cNvPr id="72" name="Group 71"/>
            <p:cNvGrpSpPr/>
            <p:nvPr/>
          </p:nvGrpSpPr>
          <p:grpSpPr>
            <a:xfrm>
              <a:off x="3958147" y="750113"/>
              <a:ext cx="345968" cy="456102"/>
              <a:chOff x="5302433" y="1354230"/>
              <a:chExt cx="345968" cy="456102"/>
            </a:xfrm>
          </p:grpSpPr>
          <p:sp>
            <p:nvSpPr>
              <p:cNvPr id="76" name="Line 259"/>
              <p:cNvSpPr>
                <a:spLocks noChangeShapeType="1"/>
              </p:cNvSpPr>
              <p:nvPr/>
            </p:nvSpPr>
            <p:spPr bwMode="auto">
              <a:xfrm>
                <a:off x="5636432" y="1354368"/>
                <a:ext cx="0" cy="45596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7" name="TextBox 76"/>
              <p:cNvSpPr txBox="1"/>
              <p:nvPr/>
            </p:nvSpPr>
            <p:spPr>
              <a:xfrm>
                <a:off x="5302433" y="1354230"/>
                <a:ext cx="345968" cy="400110"/>
              </a:xfrm>
              <a:prstGeom prst="rect">
                <a:avLst/>
              </a:prstGeom>
              <a:noFill/>
            </p:spPr>
            <p:txBody>
              <a:bodyPr wrap="none" rtlCol="0">
                <a:spAutoFit/>
              </a:bodyPr>
              <a:lstStyle/>
              <a:p>
                <a:r>
                  <a:rPr lang="en-US" sz="2000" dirty="0" err="1">
                    <a:latin typeface="Times New Roman"/>
                    <a:cs typeface="Times New Roman"/>
                  </a:rPr>
                  <a:t>I</a:t>
                </a:r>
                <a:r>
                  <a:rPr lang="en-US" sz="2000" baseline="-25000" dirty="0" err="1">
                    <a:latin typeface="Times New Roman"/>
                    <a:cs typeface="Times New Roman"/>
                  </a:rPr>
                  <a:t>c</a:t>
                </a:r>
                <a:endParaRPr lang="en-US" sz="2000" baseline="-25000" dirty="0">
                  <a:latin typeface="Times New Roman"/>
                  <a:cs typeface="Times New Roman"/>
                </a:endParaRPr>
              </a:p>
            </p:txBody>
          </p:sp>
        </p:grpSp>
        <p:grpSp>
          <p:nvGrpSpPr>
            <p:cNvPr id="73" name="Group 72"/>
            <p:cNvGrpSpPr/>
            <p:nvPr/>
          </p:nvGrpSpPr>
          <p:grpSpPr>
            <a:xfrm>
              <a:off x="2697592" y="785076"/>
              <a:ext cx="407979" cy="456102"/>
              <a:chOff x="4326576" y="1326919"/>
              <a:chExt cx="407979" cy="456102"/>
            </a:xfrm>
          </p:grpSpPr>
          <p:sp>
            <p:nvSpPr>
              <p:cNvPr id="74" name="Line 259"/>
              <p:cNvSpPr>
                <a:spLocks noChangeShapeType="1"/>
              </p:cNvSpPr>
              <p:nvPr/>
            </p:nvSpPr>
            <p:spPr bwMode="auto">
              <a:xfrm>
                <a:off x="4734555" y="1327057"/>
                <a:ext cx="0" cy="45596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75" name="TextBox 74"/>
              <p:cNvSpPr txBox="1"/>
              <p:nvPr/>
            </p:nvSpPr>
            <p:spPr>
              <a:xfrm>
                <a:off x="4326576" y="1326919"/>
                <a:ext cx="393557" cy="400110"/>
              </a:xfrm>
              <a:prstGeom prst="rect">
                <a:avLst/>
              </a:prstGeom>
              <a:noFill/>
            </p:spPr>
            <p:txBody>
              <a:bodyPr wrap="none" rtlCol="0">
                <a:spAutoFit/>
              </a:bodyPr>
              <a:lstStyle/>
              <a:p>
                <a:r>
                  <a:rPr lang="en-US" sz="2000" dirty="0">
                    <a:latin typeface="Times New Roman"/>
                    <a:cs typeface="Times New Roman"/>
                  </a:rPr>
                  <a:t>I</a:t>
                </a:r>
                <a:r>
                  <a:rPr lang="en-US" sz="2000" baseline="-25000" dirty="0">
                    <a:latin typeface="Times New Roman"/>
                    <a:cs typeface="Times New Roman"/>
                  </a:rPr>
                  <a:t>K</a:t>
                </a:r>
              </a:p>
            </p:txBody>
          </p:sp>
        </p:grpSp>
        <p:grpSp>
          <p:nvGrpSpPr>
            <p:cNvPr id="109" name="Group 108"/>
            <p:cNvGrpSpPr/>
            <p:nvPr/>
          </p:nvGrpSpPr>
          <p:grpSpPr>
            <a:xfrm>
              <a:off x="3179551" y="585463"/>
              <a:ext cx="727131" cy="1777436"/>
              <a:chOff x="953917" y="1779374"/>
              <a:chExt cx="724419" cy="1994800"/>
            </a:xfrm>
          </p:grpSpPr>
          <p:grpSp>
            <p:nvGrpSpPr>
              <p:cNvPr id="110" name="Group 109"/>
              <p:cNvGrpSpPr/>
              <p:nvPr/>
            </p:nvGrpSpPr>
            <p:grpSpPr>
              <a:xfrm>
                <a:off x="953917" y="1779374"/>
                <a:ext cx="724419" cy="1994800"/>
                <a:chOff x="953917" y="1779374"/>
                <a:chExt cx="724419" cy="1994800"/>
              </a:xfrm>
            </p:grpSpPr>
            <p:grpSp>
              <p:nvGrpSpPr>
                <p:cNvPr id="112" name="Group 367"/>
                <p:cNvGrpSpPr>
                  <a:grpSpLocks/>
                </p:cNvGrpSpPr>
                <p:nvPr/>
              </p:nvGrpSpPr>
              <p:grpSpPr bwMode="auto">
                <a:xfrm>
                  <a:off x="1104663" y="2014811"/>
                  <a:ext cx="344601" cy="1169598"/>
                  <a:chOff x="691" y="3197"/>
                  <a:chExt cx="116" cy="576"/>
                </a:xfrm>
              </p:grpSpPr>
              <p:sp>
                <p:nvSpPr>
                  <p:cNvPr id="121" name="Freeform 244"/>
                  <p:cNvSpPr>
                    <a:spLocks/>
                  </p:cNvSpPr>
                  <p:nvPr/>
                </p:nvSpPr>
                <p:spPr bwMode="auto">
                  <a:xfrm>
                    <a:off x="719" y="3197"/>
                    <a:ext cx="88" cy="477"/>
                  </a:xfrm>
                  <a:custGeom>
                    <a:avLst/>
                    <a:gdLst>
                      <a:gd name="T0" fmla="*/ 58 w 116"/>
                      <a:gd name="T1" fmla="*/ 0 h 1152"/>
                      <a:gd name="T2" fmla="*/ 58 w 116"/>
                      <a:gd name="T3" fmla="*/ 230 h 1152"/>
                      <a:gd name="T4" fmla="*/ 116 w 116"/>
                      <a:gd name="T5" fmla="*/ 288 h 1152"/>
                      <a:gd name="T6" fmla="*/ 0 w 116"/>
                      <a:gd name="T7" fmla="*/ 403 h 1152"/>
                      <a:gd name="T8" fmla="*/ 116 w 116"/>
                      <a:gd name="T9" fmla="*/ 518 h 1152"/>
                      <a:gd name="T10" fmla="*/ 0 w 116"/>
                      <a:gd name="T11" fmla="*/ 634 h 1152"/>
                      <a:gd name="T12" fmla="*/ 116 w 116"/>
                      <a:gd name="T13" fmla="*/ 749 h 1152"/>
                      <a:gd name="T14" fmla="*/ 0 w 116"/>
                      <a:gd name="T15" fmla="*/ 864 h 1152"/>
                      <a:gd name="T16" fmla="*/ 58 w 116"/>
                      <a:gd name="T17" fmla="*/ 922 h 1152"/>
                      <a:gd name="T18" fmla="*/ 58 w 116"/>
                      <a:gd name="T19"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317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22" name="Freeform 366"/>
                  <p:cNvSpPr>
                    <a:spLocks/>
                  </p:cNvSpPr>
                  <p:nvPr/>
                </p:nvSpPr>
                <p:spPr bwMode="auto">
                  <a:xfrm>
                    <a:off x="691"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Lst>
                    <a:ahLst/>
                    <a:cxnLst>
                      <a:cxn ang="0">
                        <a:pos x="T0" y="T1"/>
                      </a:cxn>
                      <a:cxn ang="0">
                        <a:pos x="T2" y="T3"/>
                      </a:cxn>
                      <a:cxn ang="0">
                        <a:pos x="T4" y="T5"/>
                      </a:cxn>
                      <a:cxn ang="0">
                        <a:pos x="T6" y="T7"/>
                      </a:cxn>
                      <a:cxn ang="0">
                        <a:pos x="T8" y="T9"/>
                      </a:cxn>
                    </a:cxnLst>
                    <a:rect l="0" t="0" r="r" b="b"/>
                    <a:pathLst>
                      <a:path w="115" h="576">
                        <a:moveTo>
                          <a:pt x="58" y="0"/>
                        </a:moveTo>
                        <a:lnTo>
                          <a:pt x="0" y="115"/>
                        </a:lnTo>
                        <a:lnTo>
                          <a:pt x="58" y="576"/>
                        </a:lnTo>
                        <a:lnTo>
                          <a:pt x="115" y="115"/>
                        </a:lnTo>
                        <a:lnTo>
                          <a:pt x="58"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a:p>
                </p:txBody>
              </p:sp>
            </p:grpSp>
            <p:grpSp>
              <p:nvGrpSpPr>
                <p:cNvPr id="113" name="Group 356"/>
                <p:cNvGrpSpPr>
                  <a:grpSpLocks/>
                </p:cNvGrpSpPr>
                <p:nvPr/>
              </p:nvGrpSpPr>
              <p:grpSpPr bwMode="auto">
                <a:xfrm>
                  <a:off x="953917" y="2608360"/>
                  <a:ext cx="724419" cy="1165814"/>
                  <a:chOff x="2969" y="3312"/>
                  <a:chExt cx="173" cy="595"/>
                </a:xfrm>
              </p:grpSpPr>
              <p:grpSp>
                <p:nvGrpSpPr>
                  <p:cNvPr id="115" name="Group 294"/>
                  <p:cNvGrpSpPr>
                    <a:grpSpLocks/>
                  </p:cNvGrpSpPr>
                  <p:nvPr/>
                </p:nvGrpSpPr>
                <p:grpSpPr bwMode="auto">
                  <a:xfrm>
                    <a:off x="2969" y="3601"/>
                    <a:ext cx="173" cy="306"/>
                    <a:chOff x="3083" y="3665"/>
                    <a:chExt cx="173" cy="306"/>
                  </a:xfrm>
                </p:grpSpPr>
                <p:grpSp>
                  <p:nvGrpSpPr>
                    <p:cNvPr id="117" name="Group 292"/>
                    <p:cNvGrpSpPr>
                      <a:grpSpLocks/>
                    </p:cNvGrpSpPr>
                    <p:nvPr/>
                  </p:nvGrpSpPr>
                  <p:grpSpPr bwMode="auto">
                    <a:xfrm>
                      <a:off x="3083" y="3665"/>
                      <a:ext cx="173" cy="44"/>
                      <a:chOff x="3092" y="3637"/>
                      <a:chExt cx="173" cy="74"/>
                    </a:xfrm>
                  </p:grpSpPr>
                  <p:sp>
                    <p:nvSpPr>
                      <p:cNvPr id="119" name="Line 285"/>
                      <p:cNvSpPr>
                        <a:spLocks noChangeShapeType="1"/>
                      </p:cNvSpPr>
                      <p:nvPr/>
                    </p:nvSpPr>
                    <p:spPr bwMode="auto">
                      <a:xfrm>
                        <a:off x="3092" y="3637"/>
                        <a:ext cx="173"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0" name="Line 290"/>
                      <p:cNvSpPr>
                        <a:spLocks noChangeShapeType="1"/>
                      </p:cNvSpPr>
                      <p:nvPr/>
                    </p:nvSpPr>
                    <p:spPr bwMode="auto">
                      <a:xfrm>
                        <a:off x="3138" y="3711"/>
                        <a:ext cx="75"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8" name="Line 291"/>
                    <p:cNvSpPr>
                      <a:spLocks noChangeShapeType="1"/>
                    </p:cNvSpPr>
                    <p:nvPr/>
                  </p:nvSpPr>
                  <p:spPr bwMode="auto">
                    <a:xfrm>
                      <a:off x="3168" y="3707"/>
                      <a:ext cx="2" cy="26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16" name="Freeform 355"/>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Lst>
                    <a:ahLst/>
                    <a:cxnLst>
                      <a:cxn ang="0">
                        <a:pos x="T0" y="T1"/>
                      </a:cxn>
                      <a:cxn ang="0">
                        <a:pos x="T2" y="T3"/>
                      </a:cxn>
                      <a:cxn ang="0">
                        <a:pos x="T4" y="T5"/>
                      </a:cxn>
                      <a:cxn ang="0">
                        <a:pos x="T6" y="T7"/>
                      </a:cxn>
                      <a:cxn ang="0">
                        <a:pos x="T8" y="T9"/>
                      </a:cxn>
                    </a:cxnLst>
                    <a:rect l="0" t="0" r="r" b="b"/>
                    <a:pathLst>
                      <a:path w="115" h="518">
                        <a:moveTo>
                          <a:pt x="58" y="0"/>
                        </a:moveTo>
                        <a:lnTo>
                          <a:pt x="0" y="173"/>
                        </a:lnTo>
                        <a:lnTo>
                          <a:pt x="58" y="518"/>
                        </a:lnTo>
                        <a:lnTo>
                          <a:pt x="115" y="173"/>
                        </a:lnTo>
                        <a:lnTo>
                          <a:pt x="58"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a:p>
                </p:txBody>
              </p:sp>
            </p:grpSp>
            <p:cxnSp>
              <p:nvCxnSpPr>
                <p:cNvPr id="114" name="Straight Connector 113"/>
                <p:cNvCxnSpPr>
                  <a:endCxn id="121" idx="0"/>
                </p:cNvCxnSpPr>
                <p:nvPr/>
              </p:nvCxnSpPr>
              <p:spPr>
                <a:xfrm>
                  <a:off x="1318553" y="1779374"/>
                  <a:ext cx="0" cy="235436"/>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11" name="Straight Connector 110"/>
              <p:cNvCxnSpPr/>
              <p:nvPr/>
            </p:nvCxnSpPr>
            <p:spPr>
              <a:xfrm>
                <a:off x="1318553" y="2921021"/>
                <a:ext cx="0" cy="253592"/>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3" name="TextBox 122"/>
            <p:cNvSpPr txBox="1"/>
            <p:nvPr/>
          </p:nvSpPr>
          <p:spPr>
            <a:xfrm>
              <a:off x="3060710" y="1839447"/>
              <a:ext cx="540301" cy="338554"/>
            </a:xfrm>
            <a:prstGeom prst="rect">
              <a:avLst/>
            </a:prstGeom>
            <a:noFill/>
          </p:spPr>
          <p:txBody>
            <a:bodyPr wrap="square" rtlCol="0">
              <a:spAutoFit/>
            </a:bodyPr>
            <a:lstStyle/>
            <a:p>
              <a:r>
                <a:rPr lang="en-US" sz="1600" dirty="0">
                  <a:latin typeface="Avenir LT 45 Book"/>
                  <a:cs typeface="Avenir LT 45 Book"/>
                </a:rPr>
                <a:t>E</a:t>
              </a:r>
              <a:r>
                <a:rPr lang="en-US" sz="1600" baseline="-25000" dirty="0">
                  <a:latin typeface="Avenir LT 45 Book"/>
                  <a:cs typeface="Avenir LT 45 Book"/>
                </a:rPr>
                <a:t>K</a:t>
              </a:r>
            </a:p>
          </p:txBody>
        </p:sp>
        <p:sp>
          <p:nvSpPr>
            <p:cNvPr id="124" name="TextBox 123"/>
            <p:cNvSpPr txBox="1"/>
            <p:nvPr/>
          </p:nvSpPr>
          <p:spPr>
            <a:xfrm>
              <a:off x="3545601" y="1851035"/>
              <a:ext cx="540301" cy="338554"/>
            </a:xfrm>
            <a:prstGeom prst="rect">
              <a:avLst/>
            </a:prstGeom>
            <a:noFill/>
          </p:spPr>
          <p:txBody>
            <a:bodyPr wrap="square" rtlCol="0">
              <a:spAutoFit/>
            </a:bodyPr>
            <a:lstStyle/>
            <a:p>
              <a:r>
                <a:rPr lang="en-US" sz="1600" dirty="0">
                  <a:latin typeface="Avenir LT 45 Book"/>
                  <a:cs typeface="Avenir LT 45 Book"/>
                </a:rPr>
                <a:t>+</a:t>
              </a:r>
              <a:endParaRPr lang="en-US" sz="1600" baseline="-25000" dirty="0">
                <a:latin typeface="Avenir LT 45 Book"/>
                <a:cs typeface="Avenir LT 45 Book"/>
              </a:endParaRPr>
            </a:p>
          </p:txBody>
        </p:sp>
      </p:grpSp>
      <p:graphicFrame>
        <p:nvGraphicFramePr>
          <p:cNvPr id="56" name="Object 55"/>
          <p:cNvGraphicFramePr>
            <a:graphicFrameLocks noChangeAspect="1"/>
          </p:cNvGraphicFramePr>
          <p:nvPr>
            <p:extLst>
              <p:ext uri="{D42A27DB-BD31-4B8C-83A1-F6EECF244321}">
                <p14:modId xmlns:p14="http://schemas.microsoft.com/office/powerpoint/2010/main" val="2805089362"/>
              </p:ext>
            </p:extLst>
          </p:nvPr>
        </p:nvGraphicFramePr>
        <p:xfrm>
          <a:off x="6629400" y="5389214"/>
          <a:ext cx="1263650" cy="554038"/>
        </p:xfrm>
        <a:graphic>
          <a:graphicData uri="http://schemas.openxmlformats.org/presentationml/2006/ole">
            <mc:AlternateContent xmlns:mc="http://schemas.openxmlformats.org/markup-compatibility/2006">
              <mc:Choice xmlns:v="urn:schemas-microsoft-com:vml" Requires="v">
                <p:oleObj spid="_x0000_s110724" name="Equation" r:id="rId5" imgW="723900" imgH="317500" progId="Equation.DSMT4">
                  <p:embed/>
                </p:oleObj>
              </mc:Choice>
              <mc:Fallback>
                <p:oleObj name="Equation" r:id="rId5" imgW="723900" imgH="317500" progId="Equation.DSMT4">
                  <p:embed/>
                  <p:pic>
                    <p:nvPicPr>
                      <p:cNvPr id="56" name="Object 55"/>
                      <p:cNvPicPr/>
                      <p:nvPr/>
                    </p:nvPicPr>
                    <p:blipFill>
                      <a:blip r:embed="rId6"/>
                      <a:stretch>
                        <a:fillRect/>
                      </a:stretch>
                    </p:blipFill>
                    <p:spPr>
                      <a:xfrm>
                        <a:off x="6629400" y="5389214"/>
                        <a:ext cx="1263650" cy="554038"/>
                      </a:xfrm>
                      <a:prstGeom prst="rect">
                        <a:avLst/>
                      </a:prstGeom>
                    </p:spPr>
                  </p:pic>
                </p:oleObj>
              </mc:Fallback>
            </mc:AlternateContent>
          </a:graphicData>
        </a:graphic>
      </p:graphicFrame>
      <p:sp>
        <p:nvSpPr>
          <p:cNvPr id="57" name="Slide Number Placeholder 1"/>
          <p:cNvSpPr>
            <a:spLocks noGrp="1"/>
          </p:cNvSpPr>
          <p:nvPr>
            <p:ph type="sldNum" sz="quarter" idx="12"/>
          </p:nvPr>
        </p:nvSpPr>
        <p:spPr>
          <a:xfrm>
            <a:off x="8513429" y="6364969"/>
            <a:ext cx="457453" cy="365125"/>
          </a:xfrm>
        </p:spPr>
        <p:txBody>
          <a:bodyPr/>
          <a:lstStyle/>
          <a:p>
            <a:fld id="{D3823323-2E50-C344-810E-3FBBBD21E4F7}" type="slidenum">
              <a:rPr lang="en-US" sz="1800" smtClean="0"/>
              <a:t>36</a:t>
            </a:fld>
            <a:endParaRPr lang="en-US" sz="1800" dirty="0"/>
          </a:p>
        </p:txBody>
      </p:sp>
      <p:graphicFrame>
        <p:nvGraphicFramePr>
          <p:cNvPr id="5" name="Object 4"/>
          <p:cNvGraphicFramePr>
            <a:graphicFrameLocks noChangeAspect="1"/>
          </p:cNvGraphicFramePr>
          <p:nvPr>
            <p:extLst>
              <p:ext uri="{D42A27DB-BD31-4B8C-83A1-F6EECF244321}">
                <p14:modId xmlns:p14="http://schemas.microsoft.com/office/powerpoint/2010/main" val="1626876935"/>
              </p:ext>
            </p:extLst>
          </p:nvPr>
        </p:nvGraphicFramePr>
        <p:xfrm>
          <a:off x="2137253" y="5301108"/>
          <a:ext cx="3180121" cy="730250"/>
        </p:xfrm>
        <a:graphic>
          <a:graphicData uri="http://schemas.openxmlformats.org/presentationml/2006/ole">
            <mc:AlternateContent xmlns:mc="http://schemas.openxmlformats.org/markup-compatibility/2006">
              <mc:Choice xmlns:v="urn:schemas-microsoft-com:vml" Requires="v">
                <p:oleObj spid="_x0000_s110725" name="Equation" r:id="rId7" imgW="1714500" imgH="393700" progId="Equation.DSMT4">
                  <p:embed/>
                </p:oleObj>
              </mc:Choice>
              <mc:Fallback>
                <p:oleObj name="Equation" r:id="rId7" imgW="1714500" imgH="393700" progId="Equation.DSMT4">
                  <p:embed/>
                  <p:pic>
                    <p:nvPicPr>
                      <p:cNvPr id="5" name="Object 4"/>
                      <p:cNvPicPr/>
                      <p:nvPr/>
                    </p:nvPicPr>
                    <p:blipFill>
                      <a:blip r:embed="rId8"/>
                      <a:stretch>
                        <a:fillRect/>
                      </a:stretch>
                    </p:blipFill>
                    <p:spPr>
                      <a:xfrm>
                        <a:off x="2137253" y="5301108"/>
                        <a:ext cx="3180121" cy="73025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8C8016A8-4D2F-D84A-A753-6091CF6C8DD5}"/>
              </a:ext>
            </a:extLst>
          </p:cNvPr>
          <p:cNvSpPr txBox="1"/>
          <p:nvPr/>
        </p:nvSpPr>
        <p:spPr>
          <a:xfrm>
            <a:off x="6289388" y="2484759"/>
            <a:ext cx="800219" cy="369332"/>
          </a:xfrm>
          <a:prstGeom prst="rect">
            <a:avLst/>
          </a:prstGeom>
          <a:noFill/>
        </p:spPr>
        <p:txBody>
          <a:bodyPr wrap="none" rtlCol="0">
            <a:spAutoFit/>
          </a:bodyPr>
          <a:lstStyle/>
          <a:p>
            <a:r>
              <a:rPr lang="en-US" dirty="0"/>
              <a:t>Inside</a:t>
            </a:r>
          </a:p>
        </p:txBody>
      </p:sp>
      <p:sp>
        <p:nvSpPr>
          <p:cNvPr id="61" name="TextBox 60">
            <a:extLst>
              <a:ext uri="{FF2B5EF4-FFF2-40B4-BE49-F238E27FC236}">
                <a16:creationId xmlns:a16="http://schemas.microsoft.com/office/drawing/2014/main" id="{1FD17584-92BC-8943-8D90-A45C5F419310}"/>
              </a:ext>
            </a:extLst>
          </p:cNvPr>
          <p:cNvSpPr txBox="1"/>
          <p:nvPr/>
        </p:nvSpPr>
        <p:spPr>
          <a:xfrm>
            <a:off x="6289387" y="3514676"/>
            <a:ext cx="979755" cy="369332"/>
          </a:xfrm>
          <a:prstGeom prst="rect">
            <a:avLst/>
          </a:prstGeom>
          <a:noFill/>
        </p:spPr>
        <p:txBody>
          <a:bodyPr wrap="none" rtlCol="0">
            <a:spAutoFit/>
          </a:bodyPr>
          <a:lstStyle/>
          <a:p>
            <a:r>
              <a:rPr lang="en-US" dirty="0"/>
              <a:t>Outside</a:t>
            </a:r>
          </a:p>
        </p:txBody>
      </p:sp>
      <p:sp>
        <p:nvSpPr>
          <p:cNvPr id="11" name="TextBox 10">
            <a:extLst>
              <a:ext uri="{FF2B5EF4-FFF2-40B4-BE49-F238E27FC236}">
                <a16:creationId xmlns:a16="http://schemas.microsoft.com/office/drawing/2014/main" id="{3F830CE0-8941-1749-BEBC-9150E040DA04}"/>
              </a:ext>
            </a:extLst>
          </p:cNvPr>
          <p:cNvSpPr txBox="1"/>
          <p:nvPr/>
        </p:nvSpPr>
        <p:spPr>
          <a:xfrm>
            <a:off x="1739388" y="1468627"/>
            <a:ext cx="5628913" cy="492443"/>
          </a:xfrm>
          <a:prstGeom prst="rect">
            <a:avLst/>
          </a:prstGeom>
          <a:noFill/>
        </p:spPr>
        <p:txBody>
          <a:bodyPr wrap="none" rtlCol="0">
            <a:spAutoFit/>
          </a:bodyPr>
          <a:lstStyle/>
          <a:p>
            <a:r>
              <a:rPr lang="en-US" sz="2600" dirty="0"/>
              <a:t>‘Equivalent’ circuit model of a neuron</a:t>
            </a:r>
          </a:p>
        </p:txBody>
      </p:sp>
    </p:spTree>
    <p:extLst>
      <p:ext uri="{BB962C8B-B14F-4D97-AF65-F5344CB8AC3E}">
        <p14:creationId xmlns:p14="http://schemas.microsoft.com/office/powerpoint/2010/main" val="143025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61"/>
            <a:ext cx="8229600" cy="1143000"/>
          </a:xfrm>
        </p:spPr>
        <p:txBody>
          <a:bodyPr>
            <a:normAutofit/>
          </a:bodyPr>
          <a:lstStyle/>
          <a:p>
            <a:r>
              <a:rPr lang="en-US" sz="3600" dirty="0"/>
              <a:t>A mathematical model of a neuron</a:t>
            </a:r>
          </a:p>
        </p:txBody>
      </p:sp>
      <p:pic>
        <p:nvPicPr>
          <p:cNvPr id="81" name="Picture 80" descr="DZ.pdf"/>
          <p:cNvPicPr>
            <a:picLocks noChangeAspect="1"/>
          </p:cNvPicPr>
          <p:nvPr/>
        </p:nvPicPr>
        <p:blipFill rotWithShape="1">
          <a:blip r:embed="rId3">
            <a:extLst>
              <a:ext uri="{28A0092B-C50C-407E-A947-70E740481C1C}">
                <a14:useLocalDpi xmlns:a14="http://schemas.microsoft.com/office/drawing/2010/main" val="0"/>
              </a:ext>
            </a:extLst>
          </a:blip>
          <a:srcRect b="47975"/>
          <a:stretch/>
        </p:blipFill>
        <p:spPr>
          <a:xfrm>
            <a:off x="1247562" y="4724964"/>
            <a:ext cx="3544979" cy="1382344"/>
          </a:xfrm>
          <a:prstGeom prst="rect">
            <a:avLst/>
          </a:prstGeom>
        </p:spPr>
      </p:pic>
      <p:sp>
        <p:nvSpPr>
          <p:cNvPr id="71" name="TextBox 70"/>
          <p:cNvSpPr txBox="1"/>
          <p:nvPr/>
        </p:nvSpPr>
        <p:spPr>
          <a:xfrm>
            <a:off x="5593980" y="5148561"/>
            <a:ext cx="3092820" cy="830997"/>
          </a:xfrm>
          <a:prstGeom prst="rect">
            <a:avLst/>
          </a:prstGeom>
          <a:noFill/>
        </p:spPr>
        <p:txBody>
          <a:bodyPr wrap="none" rtlCol="0">
            <a:spAutoFit/>
          </a:bodyPr>
          <a:lstStyle/>
          <a:p>
            <a:r>
              <a:rPr lang="en-US" sz="2400" dirty="0">
                <a:latin typeface="Avenir LT 45 Book"/>
                <a:cs typeface="Avenir LT 45 Book"/>
              </a:rPr>
              <a:t>Alan Hodgkin </a:t>
            </a:r>
          </a:p>
          <a:p>
            <a:r>
              <a:rPr lang="en-US" sz="2400" dirty="0">
                <a:latin typeface="Avenir LT 45 Book"/>
                <a:cs typeface="Avenir LT 45 Book"/>
              </a:rPr>
              <a:t>Andrew Huxley, 1952</a:t>
            </a:r>
          </a:p>
        </p:txBody>
      </p:sp>
      <p:grpSp>
        <p:nvGrpSpPr>
          <p:cNvPr id="80" name="Group 79"/>
          <p:cNvGrpSpPr/>
          <p:nvPr/>
        </p:nvGrpSpPr>
        <p:grpSpPr>
          <a:xfrm>
            <a:off x="1507806" y="1454426"/>
            <a:ext cx="5538131" cy="2379093"/>
            <a:chOff x="1507806" y="1760147"/>
            <a:chExt cx="5538131" cy="2379093"/>
          </a:xfrm>
        </p:grpSpPr>
        <p:cxnSp>
          <p:nvCxnSpPr>
            <p:cNvPr id="82" name="Straight Connector 81"/>
            <p:cNvCxnSpPr/>
            <p:nvPr/>
          </p:nvCxnSpPr>
          <p:spPr>
            <a:xfrm>
              <a:off x="3842431" y="3155218"/>
              <a:ext cx="0" cy="271688"/>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004411" y="3156222"/>
              <a:ext cx="0" cy="271688"/>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4" name="Group 367"/>
            <p:cNvGrpSpPr>
              <a:grpSpLocks/>
            </p:cNvGrpSpPr>
            <p:nvPr/>
          </p:nvGrpSpPr>
          <p:grpSpPr bwMode="auto">
            <a:xfrm>
              <a:off x="3628541" y="2184341"/>
              <a:ext cx="344601" cy="1253060"/>
              <a:chOff x="691" y="3197"/>
              <a:chExt cx="116" cy="576"/>
            </a:xfrm>
          </p:grpSpPr>
          <p:sp>
            <p:nvSpPr>
              <p:cNvPr id="147" name="Freeform 244"/>
              <p:cNvSpPr>
                <a:spLocks/>
              </p:cNvSpPr>
              <p:nvPr/>
            </p:nvSpPr>
            <p:spPr bwMode="auto">
              <a:xfrm>
                <a:off x="719" y="3197"/>
                <a:ext cx="88" cy="477"/>
              </a:xfrm>
              <a:custGeom>
                <a:avLst/>
                <a:gdLst>
                  <a:gd name="T0" fmla="*/ 58 w 116"/>
                  <a:gd name="T1" fmla="*/ 0 h 1152"/>
                  <a:gd name="T2" fmla="*/ 58 w 116"/>
                  <a:gd name="T3" fmla="*/ 230 h 1152"/>
                  <a:gd name="T4" fmla="*/ 116 w 116"/>
                  <a:gd name="T5" fmla="*/ 288 h 1152"/>
                  <a:gd name="T6" fmla="*/ 0 w 116"/>
                  <a:gd name="T7" fmla="*/ 403 h 1152"/>
                  <a:gd name="T8" fmla="*/ 116 w 116"/>
                  <a:gd name="T9" fmla="*/ 518 h 1152"/>
                  <a:gd name="T10" fmla="*/ 0 w 116"/>
                  <a:gd name="T11" fmla="*/ 634 h 1152"/>
                  <a:gd name="T12" fmla="*/ 116 w 116"/>
                  <a:gd name="T13" fmla="*/ 749 h 1152"/>
                  <a:gd name="T14" fmla="*/ 0 w 116"/>
                  <a:gd name="T15" fmla="*/ 864 h 1152"/>
                  <a:gd name="T16" fmla="*/ 58 w 116"/>
                  <a:gd name="T17" fmla="*/ 922 h 1152"/>
                  <a:gd name="T18" fmla="*/ 58 w 116"/>
                  <a:gd name="T19"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317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sp>
            <p:nvSpPr>
              <p:cNvPr id="148" name="Freeform 366"/>
              <p:cNvSpPr>
                <a:spLocks/>
              </p:cNvSpPr>
              <p:nvPr/>
            </p:nvSpPr>
            <p:spPr bwMode="auto">
              <a:xfrm>
                <a:off x="691"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Lst>
                <a:ahLst/>
                <a:cxnLst>
                  <a:cxn ang="0">
                    <a:pos x="T0" y="T1"/>
                  </a:cxn>
                  <a:cxn ang="0">
                    <a:pos x="T2" y="T3"/>
                  </a:cxn>
                  <a:cxn ang="0">
                    <a:pos x="T4" y="T5"/>
                  </a:cxn>
                  <a:cxn ang="0">
                    <a:pos x="T6" y="T7"/>
                  </a:cxn>
                  <a:cxn ang="0">
                    <a:pos x="T8" y="T9"/>
                  </a:cxn>
                </a:cxnLst>
                <a:rect l="0" t="0" r="r" b="b"/>
                <a:pathLst>
                  <a:path w="115" h="576">
                    <a:moveTo>
                      <a:pt x="58" y="0"/>
                    </a:moveTo>
                    <a:lnTo>
                      <a:pt x="0" y="115"/>
                    </a:lnTo>
                    <a:lnTo>
                      <a:pt x="58" y="576"/>
                    </a:lnTo>
                    <a:lnTo>
                      <a:pt x="115" y="115"/>
                    </a:lnTo>
                    <a:lnTo>
                      <a:pt x="58"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sz="1600"/>
              </a:p>
            </p:txBody>
          </p:sp>
        </p:grpSp>
        <p:grpSp>
          <p:nvGrpSpPr>
            <p:cNvPr id="85" name="Group 346"/>
            <p:cNvGrpSpPr>
              <a:grpSpLocks/>
            </p:cNvGrpSpPr>
            <p:nvPr/>
          </p:nvGrpSpPr>
          <p:grpSpPr bwMode="auto">
            <a:xfrm>
              <a:off x="4585594" y="1769856"/>
              <a:ext cx="583979" cy="2139848"/>
              <a:chOff x="5012" y="1862"/>
              <a:chExt cx="346" cy="720"/>
            </a:xfrm>
          </p:grpSpPr>
          <p:grpSp>
            <p:nvGrpSpPr>
              <p:cNvPr id="141" name="Group 135"/>
              <p:cNvGrpSpPr>
                <a:grpSpLocks/>
              </p:cNvGrpSpPr>
              <p:nvPr/>
            </p:nvGrpSpPr>
            <p:grpSpPr bwMode="auto">
              <a:xfrm>
                <a:off x="5012" y="1862"/>
                <a:ext cx="346" cy="720"/>
                <a:chOff x="2707" y="2668"/>
                <a:chExt cx="346" cy="720"/>
              </a:xfrm>
            </p:grpSpPr>
            <p:sp>
              <p:nvSpPr>
                <p:cNvPr id="143" name="Line 136"/>
                <p:cNvSpPr>
                  <a:spLocks noChangeShapeType="1"/>
                </p:cNvSpPr>
                <p:nvPr/>
              </p:nvSpPr>
              <p:spPr bwMode="auto">
                <a:xfrm>
                  <a:off x="2707" y="2999"/>
                  <a:ext cx="346"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sp>
              <p:nvSpPr>
                <p:cNvPr id="144" name="Line 137"/>
                <p:cNvSpPr>
                  <a:spLocks noChangeShapeType="1"/>
                </p:cNvSpPr>
                <p:nvPr/>
              </p:nvSpPr>
              <p:spPr bwMode="auto">
                <a:xfrm>
                  <a:off x="2880" y="2668"/>
                  <a:ext cx="0" cy="32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sp>
              <p:nvSpPr>
                <p:cNvPr id="145" name="Line 138"/>
                <p:cNvSpPr>
                  <a:spLocks noChangeShapeType="1"/>
                </p:cNvSpPr>
                <p:nvPr/>
              </p:nvSpPr>
              <p:spPr bwMode="auto">
                <a:xfrm>
                  <a:off x="2880" y="3030"/>
                  <a:ext cx="0" cy="358"/>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sp>
              <p:nvSpPr>
                <p:cNvPr id="146" name="Line 139"/>
                <p:cNvSpPr>
                  <a:spLocks noChangeShapeType="1"/>
                </p:cNvSpPr>
                <p:nvPr/>
              </p:nvSpPr>
              <p:spPr bwMode="auto">
                <a:xfrm>
                  <a:off x="2707" y="3036"/>
                  <a:ext cx="346"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grpSp>
          <p:sp>
            <p:nvSpPr>
              <p:cNvPr id="142" name="Freeform 345"/>
              <p:cNvSpPr>
                <a:spLocks/>
              </p:cNvSpPr>
              <p:nvPr/>
            </p:nvSpPr>
            <p:spPr bwMode="auto">
              <a:xfrm>
                <a:off x="5069" y="1963"/>
                <a:ext cx="230" cy="576"/>
              </a:xfrm>
              <a:custGeom>
                <a:avLst/>
                <a:gdLst>
                  <a:gd name="T0" fmla="*/ 115 w 230"/>
                  <a:gd name="T1" fmla="*/ 0 h 576"/>
                  <a:gd name="T2" fmla="*/ 0 w 230"/>
                  <a:gd name="T3" fmla="*/ 230 h 576"/>
                  <a:gd name="T4" fmla="*/ 115 w 230"/>
                  <a:gd name="T5" fmla="*/ 576 h 576"/>
                  <a:gd name="T6" fmla="*/ 230 w 230"/>
                  <a:gd name="T7" fmla="*/ 230 h 576"/>
                  <a:gd name="T8" fmla="*/ 115 w 230"/>
                  <a:gd name="T9" fmla="*/ 0 h 576"/>
                </a:gdLst>
                <a:ahLst/>
                <a:cxnLst>
                  <a:cxn ang="0">
                    <a:pos x="T0" y="T1"/>
                  </a:cxn>
                  <a:cxn ang="0">
                    <a:pos x="T2" y="T3"/>
                  </a:cxn>
                  <a:cxn ang="0">
                    <a:pos x="T4" y="T5"/>
                  </a:cxn>
                  <a:cxn ang="0">
                    <a:pos x="T6" y="T7"/>
                  </a:cxn>
                  <a:cxn ang="0">
                    <a:pos x="T8" y="T9"/>
                  </a:cxn>
                </a:cxnLst>
                <a:rect l="0" t="0" r="r" b="b"/>
                <a:pathLst>
                  <a:path w="230" h="576">
                    <a:moveTo>
                      <a:pt x="115" y="0"/>
                    </a:moveTo>
                    <a:lnTo>
                      <a:pt x="0" y="230"/>
                    </a:lnTo>
                    <a:lnTo>
                      <a:pt x="115" y="576"/>
                    </a:lnTo>
                    <a:lnTo>
                      <a:pt x="230" y="230"/>
                    </a:lnTo>
                    <a:lnTo>
                      <a:pt x="115"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sz="1600"/>
              </a:p>
            </p:txBody>
          </p:sp>
        </p:grpSp>
        <p:grpSp>
          <p:nvGrpSpPr>
            <p:cNvPr id="86" name="Group 356"/>
            <p:cNvGrpSpPr>
              <a:grpSpLocks/>
            </p:cNvGrpSpPr>
            <p:nvPr/>
          </p:nvGrpSpPr>
          <p:grpSpPr bwMode="auto">
            <a:xfrm>
              <a:off x="3477795" y="2820245"/>
              <a:ext cx="724419" cy="1087370"/>
              <a:chOff x="2969" y="3312"/>
              <a:chExt cx="173" cy="518"/>
            </a:xfrm>
          </p:grpSpPr>
          <p:grpSp>
            <p:nvGrpSpPr>
              <p:cNvPr id="135" name="Group 294"/>
              <p:cNvGrpSpPr>
                <a:grpSpLocks/>
              </p:cNvGrpSpPr>
              <p:nvPr/>
            </p:nvGrpSpPr>
            <p:grpSpPr bwMode="auto">
              <a:xfrm>
                <a:off x="2969" y="3601"/>
                <a:ext cx="173" cy="229"/>
                <a:chOff x="3083" y="3665"/>
                <a:chExt cx="173" cy="229"/>
              </a:xfrm>
            </p:grpSpPr>
            <p:grpSp>
              <p:nvGrpSpPr>
                <p:cNvPr id="137" name="Group 292"/>
                <p:cNvGrpSpPr>
                  <a:grpSpLocks/>
                </p:cNvGrpSpPr>
                <p:nvPr/>
              </p:nvGrpSpPr>
              <p:grpSpPr bwMode="auto">
                <a:xfrm>
                  <a:off x="3083" y="3665"/>
                  <a:ext cx="173" cy="44"/>
                  <a:chOff x="3092" y="3637"/>
                  <a:chExt cx="173" cy="74"/>
                </a:xfrm>
              </p:grpSpPr>
              <p:sp>
                <p:nvSpPr>
                  <p:cNvPr id="139" name="Line 285"/>
                  <p:cNvSpPr>
                    <a:spLocks noChangeShapeType="1"/>
                  </p:cNvSpPr>
                  <p:nvPr/>
                </p:nvSpPr>
                <p:spPr bwMode="auto">
                  <a:xfrm>
                    <a:off x="3092" y="3637"/>
                    <a:ext cx="173"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40" name="Line 290"/>
                  <p:cNvSpPr>
                    <a:spLocks noChangeShapeType="1"/>
                  </p:cNvSpPr>
                  <p:nvPr/>
                </p:nvSpPr>
                <p:spPr bwMode="auto">
                  <a:xfrm>
                    <a:off x="3138" y="3711"/>
                    <a:ext cx="75"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38" name="Line 291"/>
                <p:cNvSpPr>
                  <a:spLocks noChangeShapeType="1"/>
                </p:cNvSpPr>
                <p:nvPr/>
              </p:nvSpPr>
              <p:spPr bwMode="auto">
                <a:xfrm>
                  <a:off x="3168" y="3707"/>
                  <a:ext cx="0" cy="187"/>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36" name="Freeform 355"/>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Lst>
                <a:ahLst/>
                <a:cxnLst>
                  <a:cxn ang="0">
                    <a:pos x="T0" y="T1"/>
                  </a:cxn>
                  <a:cxn ang="0">
                    <a:pos x="T2" y="T3"/>
                  </a:cxn>
                  <a:cxn ang="0">
                    <a:pos x="T4" y="T5"/>
                  </a:cxn>
                  <a:cxn ang="0">
                    <a:pos x="T6" y="T7"/>
                  </a:cxn>
                  <a:cxn ang="0">
                    <a:pos x="T8" y="T9"/>
                  </a:cxn>
                </a:cxnLst>
                <a:rect l="0" t="0" r="r" b="b"/>
                <a:pathLst>
                  <a:path w="115" h="518">
                    <a:moveTo>
                      <a:pt x="58" y="0"/>
                    </a:moveTo>
                    <a:lnTo>
                      <a:pt x="0" y="173"/>
                    </a:lnTo>
                    <a:lnTo>
                      <a:pt x="58" y="518"/>
                    </a:lnTo>
                    <a:lnTo>
                      <a:pt x="115" y="173"/>
                    </a:lnTo>
                    <a:lnTo>
                      <a:pt x="58"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sz="1600"/>
              </a:p>
            </p:txBody>
          </p:sp>
        </p:grpSp>
        <p:cxnSp>
          <p:nvCxnSpPr>
            <p:cNvPr id="87" name="Straight Connector 86"/>
            <p:cNvCxnSpPr/>
            <p:nvPr/>
          </p:nvCxnSpPr>
          <p:spPr>
            <a:xfrm>
              <a:off x="2100960" y="3907615"/>
              <a:ext cx="4554825"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100960" y="1769363"/>
              <a:ext cx="455482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endCxn id="91" idx="0"/>
            </p:cNvCxnSpPr>
            <p:nvPr/>
          </p:nvCxnSpPr>
          <p:spPr>
            <a:xfrm>
              <a:off x="6655786" y="1769856"/>
              <a:ext cx="7057" cy="689069"/>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92" idx="4"/>
            </p:cNvCxnSpPr>
            <p:nvPr/>
          </p:nvCxnSpPr>
          <p:spPr>
            <a:xfrm>
              <a:off x="6646978" y="3218262"/>
              <a:ext cx="8808" cy="689481"/>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1" name="Oval 90"/>
            <p:cNvSpPr/>
            <p:nvPr/>
          </p:nvSpPr>
          <p:spPr>
            <a:xfrm>
              <a:off x="6565032" y="2458925"/>
              <a:ext cx="195622" cy="19680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92" name="Oval 91"/>
            <p:cNvSpPr/>
            <p:nvPr/>
          </p:nvSpPr>
          <p:spPr>
            <a:xfrm>
              <a:off x="6549167" y="3021462"/>
              <a:ext cx="195622" cy="196800"/>
            </a:xfrm>
            <a:prstGeom prst="ellipse">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cxnSp>
          <p:nvCxnSpPr>
            <p:cNvPr id="93" name="Straight Connector 92"/>
            <p:cNvCxnSpPr>
              <a:endCxn id="147" idx="0"/>
            </p:cNvCxnSpPr>
            <p:nvPr/>
          </p:nvCxnSpPr>
          <p:spPr>
            <a:xfrm>
              <a:off x="3837108" y="1760147"/>
              <a:ext cx="5323" cy="424194"/>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4" name="Group 367"/>
            <p:cNvGrpSpPr>
              <a:grpSpLocks/>
            </p:cNvGrpSpPr>
            <p:nvPr/>
          </p:nvGrpSpPr>
          <p:grpSpPr bwMode="auto">
            <a:xfrm>
              <a:off x="2790521" y="2185345"/>
              <a:ext cx="344601" cy="1253060"/>
              <a:chOff x="691" y="3197"/>
              <a:chExt cx="116" cy="576"/>
            </a:xfrm>
          </p:grpSpPr>
          <p:sp>
            <p:nvSpPr>
              <p:cNvPr id="133" name="Freeform 244"/>
              <p:cNvSpPr>
                <a:spLocks/>
              </p:cNvSpPr>
              <p:nvPr/>
            </p:nvSpPr>
            <p:spPr bwMode="auto">
              <a:xfrm>
                <a:off x="719" y="3197"/>
                <a:ext cx="88" cy="477"/>
              </a:xfrm>
              <a:custGeom>
                <a:avLst/>
                <a:gdLst>
                  <a:gd name="T0" fmla="*/ 58 w 116"/>
                  <a:gd name="T1" fmla="*/ 0 h 1152"/>
                  <a:gd name="T2" fmla="*/ 58 w 116"/>
                  <a:gd name="T3" fmla="*/ 230 h 1152"/>
                  <a:gd name="T4" fmla="*/ 116 w 116"/>
                  <a:gd name="T5" fmla="*/ 288 h 1152"/>
                  <a:gd name="T6" fmla="*/ 0 w 116"/>
                  <a:gd name="T7" fmla="*/ 403 h 1152"/>
                  <a:gd name="T8" fmla="*/ 116 w 116"/>
                  <a:gd name="T9" fmla="*/ 518 h 1152"/>
                  <a:gd name="T10" fmla="*/ 0 w 116"/>
                  <a:gd name="T11" fmla="*/ 634 h 1152"/>
                  <a:gd name="T12" fmla="*/ 116 w 116"/>
                  <a:gd name="T13" fmla="*/ 749 h 1152"/>
                  <a:gd name="T14" fmla="*/ 0 w 116"/>
                  <a:gd name="T15" fmla="*/ 864 h 1152"/>
                  <a:gd name="T16" fmla="*/ 58 w 116"/>
                  <a:gd name="T17" fmla="*/ 922 h 1152"/>
                  <a:gd name="T18" fmla="*/ 58 w 116"/>
                  <a:gd name="T19"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317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sp>
            <p:nvSpPr>
              <p:cNvPr id="134" name="Freeform 366"/>
              <p:cNvSpPr>
                <a:spLocks/>
              </p:cNvSpPr>
              <p:nvPr/>
            </p:nvSpPr>
            <p:spPr bwMode="auto">
              <a:xfrm>
                <a:off x="691"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Lst>
                <a:ahLst/>
                <a:cxnLst>
                  <a:cxn ang="0">
                    <a:pos x="T0" y="T1"/>
                  </a:cxn>
                  <a:cxn ang="0">
                    <a:pos x="T2" y="T3"/>
                  </a:cxn>
                  <a:cxn ang="0">
                    <a:pos x="T4" y="T5"/>
                  </a:cxn>
                  <a:cxn ang="0">
                    <a:pos x="T6" y="T7"/>
                  </a:cxn>
                  <a:cxn ang="0">
                    <a:pos x="T8" y="T9"/>
                  </a:cxn>
                </a:cxnLst>
                <a:rect l="0" t="0" r="r" b="b"/>
                <a:pathLst>
                  <a:path w="115" h="576">
                    <a:moveTo>
                      <a:pt x="58" y="0"/>
                    </a:moveTo>
                    <a:lnTo>
                      <a:pt x="0" y="115"/>
                    </a:lnTo>
                    <a:lnTo>
                      <a:pt x="58" y="576"/>
                    </a:lnTo>
                    <a:lnTo>
                      <a:pt x="115" y="115"/>
                    </a:lnTo>
                    <a:lnTo>
                      <a:pt x="58"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sz="1600"/>
              </a:p>
            </p:txBody>
          </p:sp>
        </p:grpSp>
        <p:grpSp>
          <p:nvGrpSpPr>
            <p:cNvPr id="95" name="Group 356"/>
            <p:cNvGrpSpPr>
              <a:grpSpLocks/>
            </p:cNvGrpSpPr>
            <p:nvPr/>
          </p:nvGrpSpPr>
          <p:grpSpPr bwMode="auto">
            <a:xfrm>
              <a:off x="2639775" y="2821249"/>
              <a:ext cx="724419" cy="1087370"/>
              <a:chOff x="2969" y="3312"/>
              <a:chExt cx="173" cy="518"/>
            </a:xfrm>
          </p:grpSpPr>
          <p:grpSp>
            <p:nvGrpSpPr>
              <p:cNvPr id="127" name="Group 294"/>
              <p:cNvGrpSpPr>
                <a:grpSpLocks/>
              </p:cNvGrpSpPr>
              <p:nvPr/>
            </p:nvGrpSpPr>
            <p:grpSpPr bwMode="auto">
              <a:xfrm>
                <a:off x="2969" y="3601"/>
                <a:ext cx="173" cy="229"/>
                <a:chOff x="3083" y="3665"/>
                <a:chExt cx="173" cy="229"/>
              </a:xfrm>
            </p:grpSpPr>
            <p:grpSp>
              <p:nvGrpSpPr>
                <p:cNvPr id="129" name="Group 292"/>
                <p:cNvGrpSpPr>
                  <a:grpSpLocks/>
                </p:cNvGrpSpPr>
                <p:nvPr/>
              </p:nvGrpSpPr>
              <p:grpSpPr bwMode="auto">
                <a:xfrm>
                  <a:off x="3083" y="3665"/>
                  <a:ext cx="173" cy="44"/>
                  <a:chOff x="3092" y="3637"/>
                  <a:chExt cx="173" cy="74"/>
                </a:xfrm>
              </p:grpSpPr>
              <p:sp>
                <p:nvSpPr>
                  <p:cNvPr id="131" name="Line 285"/>
                  <p:cNvSpPr>
                    <a:spLocks noChangeShapeType="1"/>
                  </p:cNvSpPr>
                  <p:nvPr/>
                </p:nvSpPr>
                <p:spPr bwMode="auto">
                  <a:xfrm>
                    <a:off x="3092" y="3637"/>
                    <a:ext cx="173"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32" name="Line 290"/>
                  <p:cNvSpPr>
                    <a:spLocks noChangeShapeType="1"/>
                  </p:cNvSpPr>
                  <p:nvPr/>
                </p:nvSpPr>
                <p:spPr bwMode="auto">
                  <a:xfrm>
                    <a:off x="3138" y="3711"/>
                    <a:ext cx="75"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30" name="Line 291"/>
                <p:cNvSpPr>
                  <a:spLocks noChangeShapeType="1"/>
                </p:cNvSpPr>
                <p:nvPr/>
              </p:nvSpPr>
              <p:spPr bwMode="auto">
                <a:xfrm>
                  <a:off x="3168" y="3707"/>
                  <a:ext cx="0" cy="187"/>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28" name="Freeform 355"/>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Lst>
                <a:ahLst/>
                <a:cxnLst>
                  <a:cxn ang="0">
                    <a:pos x="T0" y="T1"/>
                  </a:cxn>
                  <a:cxn ang="0">
                    <a:pos x="T2" y="T3"/>
                  </a:cxn>
                  <a:cxn ang="0">
                    <a:pos x="T4" y="T5"/>
                  </a:cxn>
                  <a:cxn ang="0">
                    <a:pos x="T6" y="T7"/>
                  </a:cxn>
                  <a:cxn ang="0">
                    <a:pos x="T8" y="T9"/>
                  </a:cxn>
                </a:cxnLst>
                <a:rect l="0" t="0" r="r" b="b"/>
                <a:pathLst>
                  <a:path w="115" h="518">
                    <a:moveTo>
                      <a:pt x="58" y="0"/>
                    </a:moveTo>
                    <a:lnTo>
                      <a:pt x="0" y="173"/>
                    </a:lnTo>
                    <a:lnTo>
                      <a:pt x="58" y="518"/>
                    </a:lnTo>
                    <a:lnTo>
                      <a:pt x="115" y="173"/>
                    </a:lnTo>
                    <a:lnTo>
                      <a:pt x="58"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sz="1600"/>
              </a:p>
            </p:txBody>
          </p:sp>
        </p:grpSp>
        <p:cxnSp>
          <p:nvCxnSpPr>
            <p:cNvPr id="96" name="Straight Connector 95"/>
            <p:cNvCxnSpPr>
              <a:endCxn id="133" idx="0"/>
            </p:cNvCxnSpPr>
            <p:nvPr/>
          </p:nvCxnSpPr>
          <p:spPr>
            <a:xfrm>
              <a:off x="2999088" y="1761151"/>
              <a:ext cx="5323" cy="424194"/>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7" name="Group 367"/>
            <p:cNvGrpSpPr>
              <a:grpSpLocks/>
            </p:cNvGrpSpPr>
            <p:nvPr/>
          </p:nvGrpSpPr>
          <p:grpSpPr bwMode="auto">
            <a:xfrm>
              <a:off x="1892393" y="2184341"/>
              <a:ext cx="344601" cy="1253060"/>
              <a:chOff x="691" y="3197"/>
              <a:chExt cx="116" cy="576"/>
            </a:xfrm>
          </p:grpSpPr>
          <p:sp>
            <p:nvSpPr>
              <p:cNvPr id="125" name="Freeform 244"/>
              <p:cNvSpPr>
                <a:spLocks/>
              </p:cNvSpPr>
              <p:nvPr/>
            </p:nvSpPr>
            <p:spPr bwMode="auto">
              <a:xfrm>
                <a:off x="719" y="3197"/>
                <a:ext cx="88" cy="477"/>
              </a:xfrm>
              <a:custGeom>
                <a:avLst/>
                <a:gdLst>
                  <a:gd name="T0" fmla="*/ 58 w 116"/>
                  <a:gd name="T1" fmla="*/ 0 h 1152"/>
                  <a:gd name="T2" fmla="*/ 58 w 116"/>
                  <a:gd name="T3" fmla="*/ 230 h 1152"/>
                  <a:gd name="T4" fmla="*/ 116 w 116"/>
                  <a:gd name="T5" fmla="*/ 288 h 1152"/>
                  <a:gd name="T6" fmla="*/ 0 w 116"/>
                  <a:gd name="T7" fmla="*/ 403 h 1152"/>
                  <a:gd name="T8" fmla="*/ 116 w 116"/>
                  <a:gd name="T9" fmla="*/ 518 h 1152"/>
                  <a:gd name="T10" fmla="*/ 0 w 116"/>
                  <a:gd name="T11" fmla="*/ 634 h 1152"/>
                  <a:gd name="T12" fmla="*/ 116 w 116"/>
                  <a:gd name="T13" fmla="*/ 749 h 1152"/>
                  <a:gd name="T14" fmla="*/ 0 w 116"/>
                  <a:gd name="T15" fmla="*/ 864 h 1152"/>
                  <a:gd name="T16" fmla="*/ 58 w 116"/>
                  <a:gd name="T17" fmla="*/ 922 h 1152"/>
                  <a:gd name="T18" fmla="*/ 58 w 116"/>
                  <a:gd name="T19"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52">
                    <a:moveTo>
                      <a:pt x="58" y="0"/>
                    </a:moveTo>
                    <a:lnTo>
                      <a:pt x="58" y="230"/>
                    </a:lnTo>
                    <a:lnTo>
                      <a:pt x="116" y="288"/>
                    </a:lnTo>
                    <a:lnTo>
                      <a:pt x="0" y="403"/>
                    </a:lnTo>
                    <a:lnTo>
                      <a:pt x="116" y="518"/>
                    </a:lnTo>
                    <a:lnTo>
                      <a:pt x="0" y="634"/>
                    </a:lnTo>
                    <a:lnTo>
                      <a:pt x="116" y="749"/>
                    </a:lnTo>
                    <a:lnTo>
                      <a:pt x="0" y="864"/>
                    </a:lnTo>
                    <a:lnTo>
                      <a:pt x="58" y="922"/>
                    </a:lnTo>
                    <a:lnTo>
                      <a:pt x="58" y="1152"/>
                    </a:lnTo>
                  </a:path>
                </a:pathLst>
              </a:custGeom>
              <a:noFill/>
              <a:ln w="317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sp>
            <p:nvSpPr>
              <p:cNvPr id="126" name="Freeform 366"/>
              <p:cNvSpPr>
                <a:spLocks/>
              </p:cNvSpPr>
              <p:nvPr/>
            </p:nvSpPr>
            <p:spPr bwMode="auto">
              <a:xfrm>
                <a:off x="691" y="3197"/>
                <a:ext cx="115" cy="576"/>
              </a:xfrm>
              <a:custGeom>
                <a:avLst/>
                <a:gdLst>
                  <a:gd name="T0" fmla="*/ 58 w 115"/>
                  <a:gd name="T1" fmla="*/ 0 h 576"/>
                  <a:gd name="T2" fmla="*/ 0 w 115"/>
                  <a:gd name="T3" fmla="*/ 115 h 576"/>
                  <a:gd name="T4" fmla="*/ 58 w 115"/>
                  <a:gd name="T5" fmla="*/ 576 h 576"/>
                  <a:gd name="T6" fmla="*/ 115 w 115"/>
                  <a:gd name="T7" fmla="*/ 115 h 576"/>
                  <a:gd name="T8" fmla="*/ 58 w 115"/>
                  <a:gd name="T9" fmla="*/ 0 h 576"/>
                </a:gdLst>
                <a:ahLst/>
                <a:cxnLst>
                  <a:cxn ang="0">
                    <a:pos x="T0" y="T1"/>
                  </a:cxn>
                  <a:cxn ang="0">
                    <a:pos x="T2" y="T3"/>
                  </a:cxn>
                  <a:cxn ang="0">
                    <a:pos x="T4" y="T5"/>
                  </a:cxn>
                  <a:cxn ang="0">
                    <a:pos x="T6" y="T7"/>
                  </a:cxn>
                  <a:cxn ang="0">
                    <a:pos x="T8" y="T9"/>
                  </a:cxn>
                </a:cxnLst>
                <a:rect l="0" t="0" r="r" b="b"/>
                <a:pathLst>
                  <a:path w="115" h="576">
                    <a:moveTo>
                      <a:pt x="58" y="0"/>
                    </a:moveTo>
                    <a:lnTo>
                      <a:pt x="0" y="115"/>
                    </a:lnTo>
                    <a:lnTo>
                      <a:pt x="58" y="576"/>
                    </a:lnTo>
                    <a:lnTo>
                      <a:pt x="115" y="115"/>
                    </a:lnTo>
                    <a:lnTo>
                      <a:pt x="58"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sz="1600"/>
              </a:p>
            </p:txBody>
          </p:sp>
        </p:grpSp>
        <p:grpSp>
          <p:nvGrpSpPr>
            <p:cNvPr id="98" name="Group 356"/>
            <p:cNvGrpSpPr>
              <a:grpSpLocks/>
            </p:cNvGrpSpPr>
            <p:nvPr/>
          </p:nvGrpSpPr>
          <p:grpSpPr bwMode="auto">
            <a:xfrm flipV="1">
              <a:off x="1750402" y="3051870"/>
              <a:ext cx="724419" cy="1087370"/>
              <a:chOff x="2969" y="3312"/>
              <a:chExt cx="173" cy="518"/>
            </a:xfrm>
          </p:grpSpPr>
          <p:grpSp>
            <p:nvGrpSpPr>
              <p:cNvPr id="121" name="Group 292"/>
              <p:cNvGrpSpPr>
                <a:grpSpLocks/>
              </p:cNvGrpSpPr>
              <p:nvPr/>
            </p:nvGrpSpPr>
            <p:grpSpPr bwMode="auto">
              <a:xfrm>
                <a:off x="2969" y="3601"/>
                <a:ext cx="173" cy="44"/>
                <a:chOff x="3092" y="3637"/>
                <a:chExt cx="173" cy="74"/>
              </a:xfrm>
            </p:grpSpPr>
            <p:sp>
              <p:nvSpPr>
                <p:cNvPr id="123" name="Line 285"/>
                <p:cNvSpPr>
                  <a:spLocks noChangeShapeType="1"/>
                </p:cNvSpPr>
                <p:nvPr/>
              </p:nvSpPr>
              <p:spPr bwMode="auto">
                <a:xfrm>
                  <a:off x="3092" y="3637"/>
                  <a:ext cx="173"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24" name="Line 290"/>
                <p:cNvSpPr>
                  <a:spLocks noChangeShapeType="1"/>
                </p:cNvSpPr>
                <p:nvPr/>
              </p:nvSpPr>
              <p:spPr bwMode="auto">
                <a:xfrm>
                  <a:off x="3138" y="3711"/>
                  <a:ext cx="75" cy="0"/>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122" name="Freeform 355"/>
              <p:cNvSpPr>
                <a:spLocks/>
              </p:cNvSpPr>
              <p:nvPr/>
            </p:nvSpPr>
            <p:spPr bwMode="auto">
              <a:xfrm>
                <a:off x="2995" y="3312"/>
                <a:ext cx="115" cy="518"/>
              </a:xfrm>
              <a:custGeom>
                <a:avLst/>
                <a:gdLst>
                  <a:gd name="T0" fmla="*/ 58 w 115"/>
                  <a:gd name="T1" fmla="*/ 0 h 518"/>
                  <a:gd name="T2" fmla="*/ 0 w 115"/>
                  <a:gd name="T3" fmla="*/ 173 h 518"/>
                  <a:gd name="T4" fmla="*/ 58 w 115"/>
                  <a:gd name="T5" fmla="*/ 518 h 518"/>
                  <a:gd name="T6" fmla="*/ 115 w 115"/>
                  <a:gd name="T7" fmla="*/ 173 h 518"/>
                  <a:gd name="T8" fmla="*/ 58 w 115"/>
                  <a:gd name="T9" fmla="*/ 0 h 518"/>
                </a:gdLst>
                <a:ahLst/>
                <a:cxnLst>
                  <a:cxn ang="0">
                    <a:pos x="T0" y="T1"/>
                  </a:cxn>
                  <a:cxn ang="0">
                    <a:pos x="T2" y="T3"/>
                  </a:cxn>
                  <a:cxn ang="0">
                    <a:pos x="T4" y="T5"/>
                  </a:cxn>
                  <a:cxn ang="0">
                    <a:pos x="T6" y="T7"/>
                  </a:cxn>
                  <a:cxn ang="0">
                    <a:pos x="T8" y="T9"/>
                  </a:cxn>
                </a:cxnLst>
                <a:rect l="0" t="0" r="r" b="b"/>
                <a:pathLst>
                  <a:path w="115" h="518">
                    <a:moveTo>
                      <a:pt x="58" y="0"/>
                    </a:moveTo>
                    <a:lnTo>
                      <a:pt x="0" y="173"/>
                    </a:lnTo>
                    <a:lnTo>
                      <a:pt x="58" y="518"/>
                    </a:lnTo>
                    <a:lnTo>
                      <a:pt x="115" y="173"/>
                    </a:lnTo>
                    <a:lnTo>
                      <a:pt x="58"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sz="1600"/>
              </a:p>
            </p:txBody>
          </p:sp>
        </p:grpSp>
        <p:cxnSp>
          <p:nvCxnSpPr>
            <p:cNvPr id="99" name="Straight Connector 98"/>
            <p:cNvCxnSpPr>
              <a:endCxn id="125" idx="0"/>
            </p:cNvCxnSpPr>
            <p:nvPr/>
          </p:nvCxnSpPr>
          <p:spPr>
            <a:xfrm>
              <a:off x="2100960" y="1760147"/>
              <a:ext cx="5323" cy="424194"/>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2106283" y="3155218"/>
              <a:ext cx="0" cy="271688"/>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2106283" y="3532579"/>
              <a:ext cx="0" cy="37604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1811477" y="2382145"/>
              <a:ext cx="615547" cy="836117"/>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2696637" y="2402187"/>
              <a:ext cx="615547" cy="836117"/>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1507806" y="2124845"/>
              <a:ext cx="525295" cy="369332"/>
            </a:xfrm>
            <a:prstGeom prst="rect">
              <a:avLst/>
            </a:prstGeom>
            <a:noFill/>
          </p:spPr>
          <p:txBody>
            <a:bodyPr wrap="none" rtlCol="0">
              <a:spAutoFit/>
            </a:bodyPr>
            <a:lstStyle/>
            <a:p>
              <a:r>
                <a:rPr lang="en-US" dirty="0" err="1">
                  <a:latin typeface="Avenir LT 45 Book"/>
                  <a:cs typeface="Avenir LT 45 Book"/>
                </a:rPr>
                <a:t>g</a:t>
              </a:r>
              <a:r>
                <a:rPr lang="en-US" baseline="-25000" dirty="0" err="1">
                  <a:latin typeface="Avenir LT 45 Book"/>
                  <a:cs typeface="Avenir LT 45 Book"/>
                </a:rPr>
                <a:t>Na</a:t>
              </a:r>
              <a:endParaRPr lang="en-US" baseline="-25000" dirty="0">
                <a:latin typeface="Avenir LT 45 Book"/>
                <a:cs typeface="Avenir LT 45 Book"/>
              </a:endParaRPr>
            </a:p>
          </p:txBody>
        </p:sp>
        <p:sp>
          <p:nvSpPr>
            <p:cNvPr id="105" name="TextBox 104"/>
            <p:cNvSpPr txBox="1"/>
            <p:nvPr/>
          </p:nvSpPr>
          <p:spPr>
            <a:xfrm>
              <a:off x="2523297" y="2141883"/>
              <a:ext cx="428322" cy="369332"/>
            </a:xfrm>
            <a:prstGeom prst="rect">
              <a:avLst/>
            </a:prstGeom>
            <a:noFill/>
          </p:spPr>
          <p:txBody>
            <a:bodyPr wrap="none" rtlCol="0">
              <a:spAutoFit/>
            </a:bodyPr>
            <a:lstStyle/>
            <a:p>
              <a:r>
                <a:rPr lang="en-US" dirty="0" err="1">
                  <a:latin typeface="Avenir LT 45 Book"/>
                  <a:cs typeface="Avenir LT 45 Book"/>
                </a:rPr>
                <a:t>g</a:t>
              </a:r>
              <a:r>
                <a:rPr lang="en-US" baseline="-25000" dirty="0" err="1">
                  <a:latin typeface="Avenir LT 45 Book"/>
                  <a:cs typeface="Avenir LT 45 Book"/>
                </a:rPr>
                <a:t>K</a:t>
              </a:r>
              <a:endParaRPr lang="en-US" baseline="-25000" dirty="0">
                <a:latin typeface="Avenir LT 45 Book"/>
                <a:cs typeface="Avenir LT 45 Book"/>
              </a:endParaRPr>
            </a:p>
          </p:txBody>
        </p:sp>
        <p:sp>
          <p:nvSpPr>
            <p:cNvPr id="106" name="TextBox 105"/>
            <p:cNvSpPr txBox="1"/>
            <p:nvPr/>
          </p:nvSpPr>
          <p:spPr>
            <a:xfrm>
              <a:off x="3435677" y="2138971"/>
              <a:ext cx="402674" cy="369332"/>
            </a:xfrm>
            <a:prstGeom prst="rect">
              <a:avLst/>
            </a:prstGeom>
            <a:noFill/>
          </p:spPr>
          <p:txBody>
            <a:bodyPr wrap="none" rtlCol="0">
              <a:spAutoFit/>
            </a:bodyPr>
            <a:lstStyle/>
            <a:p>
              <a:r>
                <a:rPr lang="en-US" dirty="0" err="1">
                  <a:latin typeface="Avenir LT 45 Book"/>
                  <a:cs typeface="Avenir LT 45 Book"/>
                </a:rPr>
                <a:t>g</a:t>
              </a:r>
              <a:r>
                <a:rPr lang="en-US" baseline="-25000" dirty="0" err="1">
                  <a:latin typeface="Avenir LT 45 Book"/>
                  <a:cs typeface="Avenir LT 45 Book"/>
                </a:rPr>
                <a:t>L</a:t>
              </a:r>
              <a:endParaRPr lang="en-US" baseline="-25000" dirty="0">
                <a:latin typeface="Avenir LT 45 Book"/>
                <a:cs typeface="Avenir LT 45 Book"/>
              </a:endParaRPr>
            </a:p>
          </p:txBody>
        </p:sp>
        <p:sp>
          <p:nvSpPr>
            <p:cNvPr id="107" name="TextBox 106"/>
            <p:cNvSpPr txBox="1"/>
            <p:nvPr/>
          </p:nvSpPr>
          <p:spPr>
            <a:xfrm>
              <a:off x="3887062" y="3025234"/>
              <a:ext cx="402674" cy="369332"/>
            </a:xfrm>
            <a:prstGeom prst="rect">
              <a:avLst/>
            </a:prstGeom>
            <a:noFill/>
          </p:spPr>
          <p:txBody>
            <a:bodyPr wrap="none" rtlCol="0">
              <a:spAutoFit/>
            </a:bodyPr>
            <a:lstStyle/>
            <a:p>
              <a:r>
                <a:rPr lang="en-US" dirty="0">
                  <a:latin typeface="Avenir LT 45 Book"/>
                  <a:cs typeface="Avenir LT 45 Book"/>
                </a:rPr>
                <a:t>E</a:t>
              </a:r>
              <a:r>
                <a:rPr lang="en-US" baseline="-25000" dirty="0">
                  <a:latin typeface="Avenir LT 45 Book"/>
                  <a:cs typeface="Avenir LT 45 Book"/>
                </a:rPr>
                <a:t>L</a:t>
              </a:r>
            </a:p>
          </p:txBody>
        </p:sp>
        <p:sp>
          <p:nvSpPr>
            <p:cNvPr id="108" name="TextBox 107"/>
            <p:cNvSpPr txBox="1"/>
            <p:nvPr/>
          </p:nvSpPr>
          <p:spPr>
            <a:xfrm>
              <a:off x="3101926" y="3020056"/>
              <a:ext cx="428322" cy="369332"/>
            </a:xfrm>
            <a:prstGeom prst="rect">
              <a:avLst/>
            </a:prstGeom>
            <a:noFill/>
          </p:spPr>
          <p:txBody>
            <a:bodyPr wrap="none" rtlCol="0">
              <a:spAutoFit/>
            </a:bodyPr>
            <a:lstStyle/>
            <a:p>
              <a:r>
                <a:rPr lang="en-US" dirty="0">
                  <a:latin typeface="Avenir LT 45 Book"/>
                  <a:cs typeface="Avenir LT 45 Book"/>
                </a:rPr>
                <a:t>E</a:t>
              </a:r>
              <a:r>
                <a:rPr lang="en-US" baseline="-25000" dirty="0">
                  <a:latin typeface="Avenir LT 45 Book"/>
                  <a:cs typeface="Avenir LT 45 Book"/>
                </a:rPr>
                <a:t>K</a:t>
              </a:r>
            </a:p>
          </p:txBody>
        </p:sp>
        <p:sp>
          <p:nvSpPr>
            <p:cNvPr id="109" name="TextBox 108"/>
            <p:cNvSpPr txBox="1"/>
            <p:nvPr/>
          </p:nvSpPr>
          <p:spPr>
            <a:xfrm>
              <a:off x="2101395" y="3047018"/>
              <a:ext cx="521139" cy="369332"/>
            </a:xfrm>
            <a:prstGeom prst="rect">
              <a:avLst/>
            </a:prstGeom>
            <a:noFill/>
          </p:spPr>
          <p:txBody>
            <a:bodyPr wrap="none" rtlCol="0">
              <a:spAutoFit/>
            </a:bodyPr>
            <a:lstStyle/>
            <a:p>
              <a:r>
                <a:rPr lang="en-US" dirty="0" err="1">
                  <a:latin typeface="Avenir LT 45 Book"/>
                  <a:cs typeface="Avenir LT 45 Book"/>
                </a:rPr>
                <a:t>E</a:t>
              </a:r>
              <a:r>
                <a:rPr lang="en-US" baseline="-25000" dirty="0" err="1">
                  <a:latin typeface="Avenir LT 45 Book"/>
                  <a:cs typeface="Avenir LT 45 Book"/>
                </a:rPr>
                <a:t>Na</a:t>
              </a:r>
              <a:endParaRPr lang="en-US" baseline="-25000" dirty="0">
                <a:latin typeface="Avenir LT 45 Book"/>
                <a:cs typeface="Avenir LT 45 Book"/>
              </a:endParaRPr>
            </a:p>
          </p:txBody>
        </p:sp>
        <p:sp>
          <p:nvSpPr>
            <p:cNvPr id="110" name="TextBox 109"/>
            <p:cNvSpPr txBox="1"/>
            <p:nvPr/>
          </p:nvSpPr>
          <p:spPr>
            <a:xfrm>
              <a:off x="5889029" y="3141383"/>
              <a:ext cx="365144" cy="400110"/>
            </a:xfrm>
            <a:prstGeom prst="rect">
              <a:avLst/>
            </a:prstGeom>
            <a:noFill/>
          </p:spPr>
          <p:txBody>
            <a:bodyPr wrap="none" rtlCol="0">
              <a:spAutoFit/>
            </a:bodyPr>
            <a:lstStyle/>
            <a:p>
              <a:r>
                <a:rPr lang="en-US" sz="2000" dirty="0" err="1">
                  <a:latin typeface="Times New Roman"/>
                  <a:cs typeface="Times New Roman"/>
                </a:rPr>
                <a:t>I</a:t>
              </a:r>
              <a:r>
                <a:rPr lang="en-US" sz="2000" baseline="-25000" dirty="0" err="1">
                  <a:latin typeface="Avenir LT 45 Book"/>
                  <a:cs typeface="Avenir LT 45 Book"/>
                </a:rPr>
                <a:t>e</a:t>
              </a:r>
              <a:endParaRPr lang="en-US" sz="2000" baseline="-25000" dirty="0">
                <a:latin typeface="Avenir LT 45 Book"/>
                <a:cs typeface="Avenir LT 45 Book"/>
              </a:endParaRPr>
            </a:p>
          </p:txBody>
        </p:sp>
        <p:sp>
          <p:nvSpPr>
            <p:cNvPr id="111" name="TextBox 110"/>
            <p:cNvSpPr txBox="1"/>
            <p:nvPr/>
          </p:nvSpPr>
          <p:spPr>
            <a:xfrm>
              <a:off x="6694559" y="2642377"/>
              <a:ext cx="351378" cy="400110"/>
            </a:xfrm>
            <a:prstGeom prst="rect">
              <a:avLst/>
            </a:prstGeom>
            <a:noFill/>
          </p:spPr>
          <p:txBody>
            <a:bodyPr wrap="none" rtlCol="0">
              <a:spAutoFit/>
            </a:bodyPr>
            <a:lstStyle/>
            <a:p>
              <a:r>
                <a:rPr lang="en-US" sz="2000" dirty="0">
                  <a:latin typeface="Avenir LT 45 Book"/>
                  <a:cs typeface="Avenir LT 45 Book"/>
                </a:rPr>
                <a:t>V</a:t>
              </a:r>
              <a:endParaRPr lang="en-US" sz="2000" baseline="-25000" dirty="0">
                <a:latin typeface="Avenir LT 45 Book"/>
                <a:cs typeface="Avenir LT 45 Book"/>
              </a:endParaRPr>
            </a:p>
          </p:txBody>
        </p:sp>
        <p:sp>
          <p:nvSpPr>
            <p:cNvPr id="112" name="TextBox 111"/>
            <p:cNvSpPr txBox="1"/>
            <p:nvPr/>
          </p:nvSpPr>
          <p:spPr>
            <a:xfrm>
              <a:off x="4868656" y="2881776"/>
              <a:ext cx="347171" cy="369332"/>
            </a:xfrm>
            <a:prstGeom prst="rect">
              <a:avLst/>
            </a:prstGeom>
            <a:noFill/>
          </p:spPr>
          <p:txBody>
            <a:bodyPr wrap="none" rtlCol="0">
              <a:spAutoFit/>
            </a:bodyPr>
            <a:lstStyle/>
            <a:p>
              <a:r>
                <a:rPr lang="en-US" dirty="0">
                  <a:latin typeface="Avenir LT 45 Book"/>
                  <a:cs typeface="Avenir LT 45 Book"/>
                </a:rPr>
                <a:t>C</a:t>
              </a:r>
              <a:endParaRPr lang="en-US" baseline="-25000" dirty="0">
                <a:latin typeface="Avenir LT 45 Book"/>
                <a:cs typeface="Avenir LT 45 Book"/>
              </a:endParaRPr>
            </a:p>
          </p:txBody>
        </p:sp>
        <p:sp>
          <p:nvSpPr>
            <p:cNvPr id="113" name="TextBox 112"/>
            <p:cNvSpPr txBox="1"/>
            <p:nvPr/>
          </p:nvSpPr>
          <p:spPr>
            <a:xfrm>
              <a:off x="3783162" y="3436726"/>
              <a:ext cx="321316" cy="338554"/>
            </a:xfrm>
            <a:prstGeom prst="rect">
              <a:avLst/>
            </a:prstGeom>
            <a:noFill/>
          </p:spPr>
          <p:txBody>
            <a:bodyPr wrap="none" rtlCol="0">
              <a:spAutoFit/>
            </a:bodyPr>
            <a:lstStyle/>
            <a:p>
              <a:r>
                <a:rPr lang="en-US" sz="1600" dirty="0">
                  <a:latin typeface="Avenir LT 45 Book"/>
                  <a:cs typeface="Avenir LT 45 Book"/>
                </a:rPr>
                <a:t>+</a:t>
              </a:r>
            </a:p>
          </p:txBody>
        </p:sp>
        <p:sp>
          <p:nvSpPr>
            <p:cNvPr id="114" name="TextBox 113"/>
            <p:cNvSpPr txBox="1"/>
            <p:nvPr/>
          </p:nvSpPr>
          <p:spPr>
            <a:xfrm>
              <a:off x="2953609" y="3430400"/>
              <a:ext cx="321316" cy="338554"/>
            </a:xfrm>
            <a:prstGeom prst="rect">
              <a:avLst/>
            </a:prstGeom>
            <a:noFill/>
          </p:spPr>
          <p:txBody>
            <a:bodyPr wrap="none" rtlCol="0">
              <a:spAutoFit/>
            </a:bodyPr>
            <a:lstStyle/>
            <a:p>
              <a:r>
                <a:rPr lang="en-US" sz="1600" dirty="0">
                  <a:latin typeface="Avenir LT 45 Book"/>
                  <a:cs typeface="Avenir LT 45 Book"/>
                </a:rPr>
                <a:t>+</a:t>
              </a:r>
            </a:p>
          </p:txBody>
        </p:sp>
        <p:sp>
          <p:nvSpPr>
            <p:cNvPr id="115" name="TextBox 114"/>
            <p:cNvSpPr txBox="1"/>
            <p:nvPr/>
          </p:nvSpPr>
          <p:spPr>
            <a:xfrm>
              <a:off x="1819944" y="3152375"/>
              <a:ext cx="321316" cy="338554"/>
            </a:xfrm>
            <a:prstGeom prst="rect">
              <a:avLst/>
            </a:prstGeom>
            <a:noFill/>
          </p:spPr>
          <p:txBody>
            <a:bodyPr wrap="none" rtlCol="0">
              <a:spAutoFit/>
            </a:bodyPr>
            <a:lstStyle/>
            <a:p>
              <a:r>
                <a:rPr lang="en-US" sz="1600" dirty="0">
                  <a:latin typeface="Avenir LT 45 Book"/>
                  <a:cs typeface="Avenir LT 45 Book"/>
                </a:rPr>
                <a:t>+</a:t>
              </a:r>
            </a:p>
          </p:txBody>
        </p:sp>
        <p:grpSp>
          <p:nvGrpSpPr>
            <p:cNvPr id="116" name="Group 115"/>
            <p:cNvGrpSpPr/>
            <p:nvPr/>
          </p:nvGrpSpPr>
          <p:grpSpPr>
            <a:xfrm>
              <a:off x="5518437" y="1768802"/>
              <a:ext cx="741408" cy="2129556"/>
              <a:chOff x="5518437" y="1768802"/>
              <a:chExt cx="741408" cy="2129556"/>
            </a:xfrm>
          </p:grpSpPr>
          <p:sp>
            <p:nvSpPr>
              <p:cNvPr id="118" name="Oval 256"/>
              <p:cNvSpPr>
                <a:spLocks noChangeArrowheads="1"/>
              </p:cNvSpPr>
              <p:nvPr/>
            </p:nvSpPr>
            <p:spPr bwMode="auto">
              <a:xfrm flipV="1">
                <a:off x="5518437" y="2444113"/>
                <a:ext cx="741408" cy="740664"/>
              </a:xfrm>
              <a:prstGeom prst="ellipse">
                <a:avLst/>
              </a:prstGeom>
              <a:noFill/>
              <a:ln w="317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600"/>
              </a:p>
            </p:txBody>
          </p:sp>
          <p:sp>
            <p:nvSpPr>
              <p:cNvPr id="119" name="Line 257"/>
              <p:cNvSpPr>
                <a:spLocks noChangeShapeType="1"/>
              </p:cNvSpPr>
              <p:nvPr/>
            </p:nvSpPr>
            <p:spPr bwMode="auto">
              <a:xfrm flipV="1">
                <a:off x="5889141" y="3185813"/>
                <a:ext cx="0" cy="712545"/>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sp>
            <p:nvSpPr>
              <p:cNvPr id="120" name="Line 258"/>
              <p:cNvSpPr>
                <a:spLocks noChangeShapeType="1"/>
              </p:cNvSpPr>
              <p:nvPr/>
            </p:nvSpPr>
            <p:spPr bwMode="auto">
              <a:xfrm flipV="1">
                <a:off x="5889141" y="1768802"/>
                <a:ext cx="0" cy="668854"/>
              </a:xfrm>
              <a:prstGeom prst="line">
                <a:avLst/>
              </a:prstGeom>
              <a:noFill/>
              <a:ln w="317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grpSp>
        <p:sp>
          <p:nvSpPr>
            <p:cNvPr id="117" name="Line 259"/>
            <p:cNvSpPr>
              <a:spLocks noChangeShapeType="1"/>
            </p:cNvSpPr>
            <p:nvPr/>
          </p:nvSpPr>
          <p:spPr bwMode="auto">
            <a:xfrm flipV="1">
              <a:off x="5889141" y="2655439"/>
              <a:ext cx="0" cy="33497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600"/>
            </a:p>
          </p:txBody>
        </p:sp>
      </p:grpSp>
      <p:sp>
        <p:nvSpPr>
          <p:cNvPr id="76" name="Rectangle 75"/>
          <p:cNvSpPr/>
          <p:nvPr/>
        </p:nvSpPr>
        <p:spPr>
          <a:xfrm>
            <a:off x="1469707" y="1307926"/>
            <a:ext cx="1969988" cy="2420471"/>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lt1">
                    <a:alpha val="87000"/>
                  </a:schemeClr>
                </a:solidFill>
              </a:rPr>
              <a:t>Spike</a:t>
            </a:r>
          </a:p>
          <a:p>
            <a:pPr algn="ctr"/>
            <a:r>
              <a:rPr lang="en-US" sz="3200" dirty="0">
                <a:solidFill>
                  <a:schemeClr val="lt1">
                    <a:alpha val="87000"/>
                  </a:schemeClr>
                </a:solidFill>
              </a:rPr>
              <a:t>generator</a:t>
            </a:r>
          </a:p>
        </p:txBody>
      </p:sp>
      <p:sp>
        <p:nvSpPr>
          <p:cNvPr id="75" name="Slide Number Placeholder 1"/>
          <p:cNvSpPr>
            <a:spLocks noGrp="1"/>
          </p:cNvSpPr>
          <p:nvPr>
            <p:ph type="sldNum" sz="quarter" idx="12"/>
          </p:nvPr>
        </p:nvSpPr>
        <p:spPr>
          <a:xfrm>
            <a:off x="8513429" y="6364969"/>
            <a:ext cx="457453" cy="365125"/>
          </a:xfrm>
        </p:spPr>
        <p:txBody>
          <a:bodyPr/>
          <a:lstStyle/>
          <a:p>
            <a:fld id="{D3823323-2E50-C344-810E-3FBBBD21E4F7}" type="slidenum">
              <a:rPr lang="en-US" sz="1800" smtClean="0"/>
              <a:t>37</a:t>
            </a:fld>
            <a:endParaRPr lang="en-US" sz="1800" dirty="0"/>
          </a:p>
        </p:txBody>
      </p:sp>
      <p:pic>
        <p:nvPicPr>
          <p:cNvPr id="3" name="Picture 2">
            <a:extLst>
              <a:ext uri="{FF2B5EF4-FFF2-40B4-BE49-F238E27FC236}">
                <a16:creationId xmlns:a16="http://schemas.microsoft.com/office/drawing/2014/main" id="{7090D11E-F5B5-924B-8932-E7EAC1198516}"/>
              </a:ext>
            </a:extLst>
          </p:cNvPr>
          <p:cNvPicPr>
            <a:picLocks noChangeAspect="1"/>
          </p:cNvPicPr>
          <p:nvPr/>
        </p:nvPicPr>
        <p:blipFill>
          <a:blip r:embed="rId4"/>
          <a:stretch>
            <a:fillRect/>
          </a:stretch>
        </p:blipFill>
        <p:spPr>
          <a:xfrm>
            <a:off x="1726589" y="3870055"/>
            <a:ext cx="5475097" cy="966194"/>
          </a:xfrm>
          <a:prstGeom prst="rect">
            <a:avLst/>
          </a:prstGeom>
        </p:spPr>
      </p:pic>
      <p:pic>
        <p:nvPicPr>
          <p:cNvPr id="77" name="Picture 76" descr="DZ.pdf">
            <a:extLst>
              <a:ext uri="{FF2B5EF4-FFF2-40B4-BE49-F238E27FC236}">
                <a16:creationId xmlns:a16="http://schemas.microsoft.com/office/drawing/2014/main" id="{6CC368D5-F8AB-1D48-92A6-FAB6C11F6E13}"/>
              </a:ext>
            </a:extLst>
          </p:cNvPr>
          <p:cNvPicPr>
            <a:picLocks noChangeAspect="1"/>
          </p:cNvPicPr>
          <p:nvPr/>
        </p:nvPicPr>
        <p:blipFill rotWithShape="1">
          <a:blip r:embed="rId3">
            <a:extLst>
              <a:ext uri="{28A0092B-C50C-407E-A947-70E740481C1C}">
                <a14:useLocalDpi xmlns:a14="http://schemas.microsoft.com/office/drawing/2010/main" val="0"/>
              </a:ext>
            </a:extLst>
          </a:blip>
          <a:srcRect t="72234"/>
          <a:stretch/>
        </p:blipFill>
        <p:spPr>
          <a:xfrm>
            <a:off x="1226598" y="6018694"/>
            <a:ext cx="3544979" cy="737755"/>
          </a:xfrm>
          <a:prstGeom prst="rect">
            <a:avLst/>
          </a:prstGeom>
        </p:spPr>
      </p:pic>
    </p:spTree>
    <p:extLst>
      <p:ext uri="{BB962C8B-B14F-4D97-AF65-F5344CB8AC3E}">
        <p14:creationId xmlns:p14="http://schemas.microsoft.com/office/powerpoint/2010/main" val="2621986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a:spLocks/>
          </p:cNvSpPr>
          <p:nvPr/>
        </p:nvSpPr>
        <p:spPr>
          <a:xfrm>
            <a:off x="134471" y="12161"/>
            <a:ext cx="8830235"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Neutra Text Light SC Demi"/>
                <a:ea typeface="+mj-ea"/>
                <a:cs typeface="+mj-cs"/>
              </a:defRPr>
            </a:lvl1pPr>
          </a:lstStyle>
          <a:p>
            <a:r>
              <a:rPr lang="en-US" sz="3600" dirty="0"/>
              <a:t>Ionic currents (Time dependence)</a:t>
            </a:r>
          </a:p>
        </p:txBody>
      </p:sp>
      <p:grpSp>
        <p:nvGrpSpPr>
          <p:cNvPr id="7" name="Group 6"/>
          <p:cNvGrpSpPr/>
          <p:nvPr/>
        </p:nvGrpSpPr>
        <p:grpSpPr>
          <a:xfrm>
            <a:off x="397168" y="1371600"/>
            <a:ext cx="3867465" cy="1781791"/>
            <a:chOff x="397168" y="4500880"/>
            <a:chExt cx="3867465" cy="1781791"/>
          </a:xfrm>
        </p:grpSpPr>
        <p:grpSp>
          <p:nvGrpSpPr>
            <p:cNvPr id="6" name="Group 5"/>
            <p:cNvGrpSpPr>
              <a:grpSpLocks noChangeAspect="1"/>
            </p:cNvGrpSpPr>
            <p:nvPr/>
          </p:nvGrpSpPr>
          <p:grpSpPr>
            <a:xfrm>
              <a:off x="965493" y="4500880"/>
              <a:ext cx="3299140" cy="1202254"/>
              <a:chOff x="4849912" y="2844523"/>
              <a:chExt cx="2616979" cy="953665"/>
            </a:xfrm>
          </p:grpSpPr>
          <p:pic>
            <p:nvPicPr>
              <p:cNvPr id="40" name="Picture 39"/>
              <p:cNvPicPr>
                <a:picLocks noChangeAspect="1"/>
              </p:cNvPicPr>
              <p:nvPr/>
            </p:nvPicPr>
            <p:blipFill rotWithShape="1">
              <a:blip r:embed="rId3"/>
              <a:srcRect l="40112" t="87373" r="2330" b="3567"/>
              <a:stretch/>
            </p:blipFill>
            <p:spPr>
              <a:xfrm>
                <a:off x="4849913" y="3433412"/>
                <a:ext cx="2616978" cy="364776"/>
              </a:xfrm>
              <a:prstGeom prst="rect">
                <a:avLst/>
              </a:prstGeom>
            </p:spPr>
          </p:pic>
          <p:pic>
            <p:nvPicPr>
              <p:cNvPr id="39" name="Picture 38"/>
              <p:cNvPicPr>
                <a:picLocks noChangeAspect="1"/>
              </p:cNvPicPr>
              <p:nvPr/>
            </p:nvPicPr>
            <p:blipFill rotWithShape="1">
              <a:blip r:embed="rId3"/>
              <a:srcRect l="40110" t="5289" r="2332" b="77481"/>
              <a:stretch/>
            </p:blipFill>
            <p:spPr>
              <a:xfrm>
                <a:off x="4849912" y="2844523"/>
                <a:ext cx="2616978" cy="693619"/>
              </a:xfrm>
              <a:prstGeom prst="rect">
                <a:avLst/>
              </a:prstGeom>
            </p:spPr>
          </p:pic>
        </p:grpSp>
        <p:graphicFrame>
          <p:nvGraphicFramePr>
            <p:cNvPr id="45" name="Object 44"/>
            <p:cNvGraphicFramePr>
              <a:graphicFrameLocks noChangeAspect="1"/>
            </p:cNvGraphicFramePr>
            <p:nvPr>
              <p:extLst/>
            </p:nvPr>
          </p:nvGraphicFramePr>
          <p:xfrm>
            <a:off x="397168" y="4749288"/>
            <a:ext cx="568325" cy="293688"/>
          </p:xfrm>
          <a:graphic>
            <a:graphicData uri="http://schemas.openxmlformats.org/presentationml/2006/ole">
              <mc:AlternateContent xmlns:mc="http://schemas.openxmlformats.org/markup-compatibility/2006">
                <mc:Choice xmlns:v="urn:schemas-microsoft-com:vml" Requires="v">
                  <p:oleObj spid="_x0000_s111785" name="Equation" r:id="rId4" imgW="393700" imgH="203200" progId="Equation.DSMT4">
                    <p:embed/>
                  </p:oleObj>
                </mc:Choice>
                <mc:Fallback>
                  <p:oleObj name="Equation" r:id="rId4" imgW="393700" imgH="203200" progId="Equation.DSMT4">
                    <p:embed/>
                    <p:pic>
                      <p:nvPicPr>
                        <p:cNvPr id="45" name="Object 44"/>
                        <p:cNvPicPr/>
                        <p:nvPr/>
                      </p:nvPicPr>
                      <p:blipFill>
                        <a:blip r:embed="rId5"/>
                        <a:stretch>
                          <a:fillRect/>
                        </a:stretch>
                      </p:blipFill>
                      <p:spPr>
                        <a:xfrm>
                          <a:off x="397168" y="4749288"/>
                          <a:ext cx="568325" cy="293688"/>
                        </a:xfrm>
                        <a:prstGeom prst="rect">
                          <a:avLst/>
                        </a:prstGeom>
                      </p:spPr>
                    </p:pic>
                  </p:oleObj>
                </mc:Fallback>
              </mc:AlternateContent>
            </a:graphicData>
          </a:graphic>
        </p:graphicFrame>
        <p:sp>
          <p:nvSpPr>
            <p:cNvPr id="48" name="TextBox 47"/>
            <p:cNvSpPr txBox="1"/>
            <p:nvPr/>
          </p:nvSpPr>
          <p:spPr>
            <a:xfrm>
              <a:off x="1900576" y="5759451"/>
              <a:ext cx="1585951" cy="523220"/>
            </a:xfrm>
            <a:prstGeom prst="rect">
              <a:avLst/>
            </a:prstGeom>
            <a:noFill/>
          </p:spPr>
          <p:txBody>
            <a:bodyPr wrap="square" rtlCol="0">
              <a:spAutoFit/>
            </a:bodyPr>
            <a:lstStyle/>
            <a:p>
              <a:pPr algn="ctr"/>
              <a:r>
                <a:rPr lang="en-US" sz="1400" dirty="0">
                  <a:latin typeface="Avenir LT 45 Book"/>
                  <a:cs typeface="Avenir LT 45 Book"/>
                </a:rPr>
                <a:t>Time after start of pulse (</a:t>
              </a:r>
              <a:r>
                <a:rPr lang="en-US" sz="1400" dirty="0" err="1">
                  <a:latin typeface="Avenir LT 45 Book"/>
                  <a:cs typeface="Avenir LT 45 Book"/>
                </a:rPr>
                <a:t>ms</a:t>
              </a:r>
              <a:r>
                <a:rPr lang="en-US" sz="1400" dirty="0">
                  <a:latin typeface="Avenir LT 45 Book"/>
                  <a:cs typeface="Avenir LT 45 Book"/>
                </a:rPr>
                <a:t>)</a:t>
              </a:r>
            </a:p>
          </p:txBody>
        </p:sp>
      </p:grpSp>
      <p:grpSp>
        <p:nvGrpSpPr>
          <p:cNvPr id="8" name="Group 7"/>
          <p:cNvGrpSpPr/>
          <p:nvPr/>
        </p:nvGrpSpPr>
        <p:grpSpPr>
          <a:xfrm>
            <a:off x="248533" y="978615"/>
            <a:ext cx="1585951" cy="772863"/>
            <a:chOff x="248533" y="4107895"/>
            <a:chExt cx="1585951" cy="772863"/>
          </a:xfrm>
        </p:grpSpPr>
        <p:sp>
          <p:nvSpPr>
            <p:cNvPr id="51" name="TextBox 50"/>
            <p:cNvSpPr txBox="1"/>
            <p:nvPr/>
          </p:nvSpPr>
          <p:spPr>
            <a:xfrm>
              <a:off x="248533" y="4107895"/>
              <a:ext cx="1585951" cy="307777"/>
            </a:xfrm>
            <a:prstGeom prst="rect">
              <a:avLst/>
            </a:prstGeom>
            <a:noFill/>
          </p:spPr>
          <p:txBody>
            <a:bodyPr wrap="square" rtlCol="0">
              <a:spAutoFit/>
            </a:bodyPr>
            <a:lstStyle/>
            <a:p>
              <a:pPr algn="ctr"/>
              <a:r>
                <a:rPr lang="en-US" sz="1400" dirty="0">
                  <a:solidFill>
                    <a:srgbClr val="FF0000"/>
                  </a:solidFill>
                  <a:latin typeface="Avenir LT 45 Book"/>
                  <a:cs typeface="Avenir LT 45 Book"/>
                </a:rPr>
                <a:t>activation</a:t>
              </a:r>
            </a:p>
          </p:txBody>
        </p:sp>
        <p:cxnSp>
          <p:nvCxnSpPr>
            <p:cNvPr id="56" name="Straight Arrow Connector 55"/>
            <p:cNvCxnSpPr/>
            <p:nvPr/>
          </p:nvCxnSpPr>
          <p:spPr>
            <a:xfrm>
              <a:off x="1446223" y="4366814"/>
              <a:ext cx="322997" cy="5139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5121224" y="1423825"/>
            <a:ext cx="2624267" cy="1743076"/>
            <a:chOff x="5121224" y="4553105"/>
            <a:chExt cx="2624267" cy="1743076"/>
          </a:xfrm>
        </p:grpSpPr>
        <p:grpSp>
          <p:nvGrpSpPr>
            <p:cNvPr id="3" name="Group 2"/>
            <p:cNvGrpSpPr>
              <a:grpSpLocks noChangeAspect="1"/>
            </p:cNvGrpSpPr>
            <p:nvPr/>
          </p:nvGrpSpPr>
          <p:grpSpPr>
            <a:xfrm>
              <a:off x="5745112" y="4553105"/>
              <a:ext cx="2000379" cy="1180988"/>
              <a:chOff x="2470052" y="2739673"/>
              <a:chExt cx="1586762" cy="936796"/>
            </a:xfrm>
          </p:grpSpPr>
          <p:pic>
            <p:nvPicPr>
              <p:cNvPr id="41" name="Picture 40"/>
              <p:cNvPicPr>
                <a:picLocks noChangeAspect="1"/>
              </p:cNvPicPr>
              <p:nvPr/>
            </p:nvPicPr>
            <p:blipFill rotWithShape="1">
              <a:blip r:embed="rId3"/>
              <a:srcRect l="6872" t="85849" r="58228" b="3625"/>
              <a:stretch/>
            </p:blipFill>
            <p:spPr>
              <a:xfrm>
                <a:off x="2470052" y="3252717"/>
                <a:ext cx="1586762" cy="423752"/>
              </a:xfrm>
              <a:prstGeom prst="rect">
                <a:avLst/>
              </a:prstGeom>
            </p:spPr>
          </p:pic>
          <p:pic>
            <p:nvPicPr>
              <p:cNvPr id="2" name="Picture 1"/>
              <p:cNvPicPr>
                <a:picLocks noChangeAspect="1"/>
              </p:cNvPicPr>
              <p:nvPr/>
            </p:nvPicPr>
            <p:blipFill rotWithShape="1">
              <a:blip r:embed="rId3"/>
              <a:srcRect l="6872" t="5289" r="58228" b="76614"/>
              <a:stretch/>
            </p:blipFill>
            <p:spPr>
              <a:xfrm>
                <a:off x="2470052" y="2739673"/>
                <a:ext cx="1586762" cy="728569"/>
              </a:xfrm>
              <a:prstGeom prst="rect">
                <a:avLst/>
              </a:prstGeom>
            </p:spPr>
          </p:pic>
        </p:grpSp>
        <p:graphicFrame>
          <p:nvGraphicFramePr>
            <p:cNvPr id="47" name="Object 46"/>
            <p:cNvGraphicFramePr>
              <a:graphicFrameLocks noChangeAspect="1"/>
            </p:cNvGraphicFramePr>
            <p:nvPr>
              <p:extLst/>
            </p:nvPr>
          </p:nvGraphicFramePr>
          <p:xfrm>
            <a:off x="5121224" y="4639103"/>
            <a:ext cx="623888" cy="290513"/>
          </p:xfrm>
          <a:graphic>
            <a:graphicData uri="http://schemas.openxmlformats.org/presentationml/2006/ole">
              <mc:AlternateContent xmlns:mc="http://schemas.openxmlformats.org/markup-compatibility/2006">
                <mc:Choice xmlns:v="urn:schemas-microsoft-com:vml" Requires="v">
                  <p:oleObj spid="_x0000_s111786" name="Equation" r:id="rId6" imgW="431800" imgH="203200" progId="Equation.DSMT4">
                    <p:embed/>
                  </p:oleObj>
                </mc:Choice>
                <mc:Fallback>
                  <p:oleObj name="Equation" r:id="rId6" imgW="431800" imgH="203200" progId="Equation.DSMT4">
                    <p:embed/>
                    <p:pic>
                      <p:nvPicPr>
                        <p:cNvPr id="47" name="Object 46"/>
                        <p:cNvPicPr/>
                        <p:nvPr/>
                      </p:nvPicPr>
                      <p:blipFill>
                        <a:blip r:embed="rId7"/>
                        <a:stretch>
                          <a:fillRect/>
                        </a:stretch>
                      </p:blipFill>
                      <p:spPr>
                        <a:xfrm>
                          <a:off x="5121224" y="4639103"/>
                          <a:ext cx="623888" cy="290513"/>
                        </a:xfrm>
                        <a:prstGeom prst="rect">
                          <a:avLst/>
                        </a:prstGeom>
                      </p:spPr>
                    </p:pic>
                  </p:oleObj>
                </mc:Fallback>
              </mc:AlternateContent>
            </a:graphicData>
          </a:graphic>
        </p:graphicFrame>
        <p:sp>
          <p:nvSpPr>
            <p:cNvPr id="49" name="TextBox 48"/>
            <p:cNvSpPr txBox="1"/>
            <p:nvPr/>
          </p:nvSpPr>
          <p:spPr>
            <a:xfrm>
              <a:off x="5958633" y="5772961"/>
              <a:ext cx="1585951" cy="523220"/>
            </a:xfrm>
            <a:prstGeom prst="rect">
              <a:avLst/>
            </a:prstGeom>
            <a:noFill/>
          </p:spPr>
          <p:txBody>
            <a:bodyPr wrap="square" rtlCol="0">
              <a:spAutoFit/>
            </a:bodyPr>
            <a:lstStyle/>
            <a:p>
              <a:pPr algn="ctr"/>
              <a:r>
                <a:rPr lang="en-US" sz="1400" dirty="0">
                  <a:latin typeface="Avenir LT 45 Book"/>
                  <a:cs typeface="Avenir LT 45 Book"/>
                </a:rPr>
                <a:t>Time after start of pulse (</a:t>
              </a:r>
              <a:r>
                <a:rPr lang="en-US" sz="1400" dirty="0" err="1">
                  <a:latin typeface="Avenir LT 45 Book"/>
                  <a:cs typeface="Avenir LT 45 Book"/>
                </a:rPr>
                <a:t>ms</a:t>
              </a:r>
              <a:r>
                <a:rPr lang="en-US" sz="1400" dirty="0">
                  <a:latin typeface="Avenir LT 45 Book"/>
                  <a:cs typeface="Avenir LT 45 Book"/>
                </a:rPr>
                <a:t>)</a:t>
              </a:r>
            </a:p>
          </p:txBody>
        </p:sp>
      </p:grpSp>
      <p:grpSp>
        <p:nvGrpSpPr>
          <p:cNvPr id="10" name="Group 9"/>
          <p:cNvGrpSpPr/>
          <p:nvPr/>
        </p:nvGrpSpPr>
        <p:grpSpPr>
          <a:xfrm>
            <a:off x="4585932" y="1104117"/>
            <a:ext cx="1585951" cy="772863"/>
            <a:chOff x="4585932" y="4233397"/>
            <a:chExt cx="1585951" cy="772863"/>
          </a:xfrm>
        </p:grpSpPr>
        <p:sp>
          <p:nvSpPr>
            <p:cNvPr id="57" name="TextBox 56"/>
            <p:cNvSpPr txBox="1"/>
            <p:nvPr/>
          </p:nvSpPr>
          <p:spPr>
            <a:xfrm>
              <a:off x="4585932" y="4233397"/>
              <a:ext cx="1585951" cy="307777"/>
            </a:xfrm>
            <a:prstGeom prst="rect">
              <a:avLst/>
            </a:prstGeom>
            <a:noFill/>
          </p:spPr>
          <p:txBody>
            <a:bodyPr wrap="square" rtlCol="0">
              <a:spAutoFit/>
            </a:bodyPr>
            <a:lstStyle/>
            <a:p>
              <a:pPr algn="ctr"/>
              <a:r>
                <a:rPr lang="en-US" sz="1400" dirty="0">
                  <a:solidFill>
                    <a:srgbClr val="FF0000"/>
                  </a:solidFill>
                  <a:latin typeface="Avenir LT 45 Book"/>
                  <a:cs typeface="Avenir LT 45 Book"/>
                </a:rPr>
                <a:t>activation</a:t>
              </a:r>
            </a:p>
          </p:txBody>
        </p:sp>
        <p:cxnSp>
          <p:nvCxnSpPr>
            <p:cNvPr id="58" name="Straight Arrow Connector 57"/>
            <p:cNvCxnSpPr/>
            <p:nvPr/>
          </p:nvCxnSpPr>
          <p:spPr>
            <a:xfrm>
              <a:off x="5783622" y="4492316"/>
              <a:ext cx="322997" cy="5139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539632" y="1061780"/>
            <a:ext cx="1585951" cy="851916"/>
            <a:chOff x="6539632" y="4191060"/>
            <a:chExt cx="1585951" cy="851916"/>
          </a:xfrm>
        </p:grpSpPr>
        <p:sp>
          <p:nvSpPr>
            <p:cNvPr id="59" name="TextBox 58"/>
            <p:cNvSpPr txBox="1"/>
            <p:nvPr/>
          </p:nvSpPr>
          <p:spPr>
            <a:xfrm>
              <a:off x="6539632" y="4191060"/>
              <a:ext cx="1585951" cy="307777"/>
            </a:xfrm>
            <a:prstGeom prst="rect">
              <a:avLst/>
            </a:prstGeom>
            <a:noFill/>
          </p:spPr>
          <p:txBody>
            <a:bodyPr wrap="square" rtlCol="0">
              <a:spAutoFit/>
            </a:bodyPr>
            <a:lstStyle/>
            <a:p>
              <a:pPr algn="ctr"/>
              <a:r>
                <a:rPr lang="en-US" sz="1400" dirty="0">
                  <a:solidFill>
                    <a:srgbClr val="FF0000"/>
                  </a:solidFill>
                  <a:latin typeface="Avenir LT 45 Book"/>
                  <a:cs typeface="Avenir LT 45 Book"/>
                </a:rPr>
                <a:t>inactivation</a:t>
              </a:r>
            </a:p>
          </p:txBody>
        </p:sp>
        <p:cxnSp>
          <p:nvCxnSpPr>
            <p:cNvPr id="60" name="Straight Arrow Connector 59"/>
            <p:cNvCxnSpPr/>
            <p:nvPr/>
          </p:nvCxnSpPr>
          <p:spPr>
            <a:xfrm flipH="1">
              <a:off x="6539632" y="4366814"/>
              <a:ext cx="261812" cy="6761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8" name="Slide Number Placeholder 1"/>
          <p:cNvSpPr>
            <a:spLocks noGrp="1"/>
          </p:cNvSpPr>
          <p:nvPr>
            <p:ph type="sldNum" sz="quarter" idx="12"/>
          </p:nvPr>
        </p:nvSpPr>
        <p:spPr>
          <a:xfrm>
            <a:off x="8513429" y="6364969"/>
            <a:ext cx="457453" cy="365125"/>
          </a:xfrm>
        </p:spPr>
        <p:txBody>
          <a:bodyPr/>
          <a:lstStyle/>
          <a:p>
            <a:fld id="{D3823323-2E50-C344-810E-3FBBBD21E4F7}" type="slidenum">
              <a:rPr lang="en-US" sz="1800" smtClean="0"/>
              <a:t>38</a:t>
            </a:fld>
            <a:endParaRPr lang="en-US" sz="1800" dirty="0"/>
          </a:p>
        </p:txBody>
      </p:sp>
      <p:graphicFrame>
        <p:nvGraphicFramePr>
          <p:cNvPr id="15" name="Object 14"/>
          <p:cNvGraphicFramePr>
            <a:graphicFrameLocks noChangeAspect="1"/>
          </p:cNvGraphicFramePr>
          <p:nvPr>
            <p:extLst/>
          </p:nvPr>
        </p:nvGraphicFramePr>
        <p:xfrm>
          <a:off x="1035704" y="3493194"/>
          <a:ext cx="3323051" cy="501095"/>
        </p:xfrm>
        <a:graphic>
          <a:graphicData uri="http://schemas.openxmlformats.org/presentationml/2006/ole">
            <mc:AlternateContent xmlns:mc="http://schemas.openxmlformats.org/markup-compatibility/2006">
              <mc:Choice xmlns:v="urn:schemas-microsoft-com:vml" Requires="v">
                <p:oleObj spid="_x0000_s111787" name="Equation" r:id="rId8" imgW="1600200" imgH="241300" progId="Equation.DSMT4">
                  <p:embed/>
                </p:oleObj>
              </mc:Choice>
              <mc:Fallback>
                <p:oleObj name="Equation" r:id="rId8" imgW="1600200" imgH="241300" progId="Equation.DSMT4">
                  <p:embed/>
                  <p:pic>
                    <p:nvPicPr>
                      <p:cNvPr id="15" name="Object 14"/>
                      <p:cNvPicPr/>
                      <p:nvPr/>
                    </p:nvPicPr>
                    <p:blipFill>
                      <a:blip r:embed="rId9"/>
                      <a:stretch>
                        <a:fillRect/>
                      </a:stretch>
                    </p:blipFill>
                    <p:spPr>
                      <a:xfrm>
                        <a:off x="1035704" y="3493194"/>
                        <a:ext cx="3323051" cy="501095"/>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4712336" y="3493194"/>
          <a:ext cx="3654592" cy="514350"/>
        </p:xfrm>
        <a:graphic>
          <a:graphicData uri="http://schemas.openxmlformats.org/presentationml/2006/ole">
            <mc:AlternateContent xmlns:mc="http://schemas.openxmlformats.org/markup-compatibility/2006">
              <mc:Choice xmlns:v="urn:schemas-microsoft-com:vml" Requires="v">
                <p:oleObj spid="_x0000_s111788" name="Equation" r:id="rId10" imgW="1714500" imgH="241300" progId="Equation.DSMT4">
                  <p:embed/>
                </p:oleObj>
              </mc:Choice>
              <mc:Fallback>
                <p:oleObj name="Equation" r:id="rId10" imgW="1714500" imgH="241300" progId="Equation.DSMT4">
                  <p:embed/>
                  <p:pic>
                    <p:nvPicPr>
                      <p:cNvPr id="16" name="Object 15"/>
                      <p:cNvPicPr/>
                      <p:nvPr/>
                    </p:nvPicPr>
                    <p:blipFill>
                      <a:blip r:embed="rId11"/>
                      <a:stretch>
                        <a:fillRect/>
                      </a:stretch>
                    </p:blipFill>
                    <p:spPr>
                      <a:xfrm>
                        <a:off x="4712336" y="3493194"/>
                        <a:ext cx="3654592" cy="514350"/>
                      </a:xfrm>
                      <a:prstGeom prst="rect">
                        <a:avLst/>
                      </a:prstGeom>
                    </p:spPr>
                  </p:pic>
                </p:oleObj>
              </mc:Fallback>
            </mc:AlternateContent>
          </a:graphicData>
        </a:graphic>
      </p:graphicFrame>
    </p:spTree>
    <p:extLst>
      <p:ext uri="{BB962C8B-B14F-4D97-AF65-F5344CB8AC3E}">
        <p14:creationId xmlns:p14="http://schemas.microsoft.com/office/powerpoint/2010/main" val="3120074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p:cNvGrpSpPr/>
          <p:nvPr/>
        </p:nvGrpSpPr>
        <p:grpSpPr>
          <a:xfrm>
            <a:off x="2743200" y="2628900"/>
            <a:ext cx="3721100" cy="1267688"/>
            <a:chOff x="2743200" y="2628900"/>
            <a:chExt cx="3721100" cy="1267688"/>
          </a:xfrm>
        </p:grpSpPr>
        <p:sp>
          <p:nvSpPr>
            <p:cNvPr id="44" name="Oval 43"/>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Helvetica"/>
                  <a:cs typeface="Helvetica"/>
                </a:rPr>
                <a:t>A</a:t>
              </a:r>
            </a:p>
          </p:txBody>
        </p:sp>
        <p:sp>
          <p:nvSpPr>
            <p:cNvPr id="45" name="Oval 44"/>
            <p:cNvSpPr/>
            <p:nvPr/>
          </p:nvSpPr>
          <p:spPr>
            <a:xfrm>
              <a:off x="2955353" y="3205594"/>
              <a:ext cx="690994" cy="690994"/>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Helvetica"/>
                  <a:cs typeface="Helvetica"/>
                </a:rPr>
                <a:t>R</a:t>
              </a:r>
            </a:p>
          </p:txBody>
        </p:sp>
        <p:grpSp>
          <p:nvGrpSpPr>
            <p:cNvPr id="51" name="Group 50"/>
            <p:cNvGrpSpPr/>
            <p:nvPr/>
          </p:nvGrpSpPr>
          <p:grpSpPr>
            <a:xfrm>
              <a:off x="3962400" y="3302000"/>
              <a:ext cx="1023973" cy="153591"/>
              <a:chOff x="1981200" y="1905000"/>
              <a:chExt cx="2550668" cy="382588"/>
            </a:xfrm>
          </p:grpSpPr>
          <p:cxnSp>
            <p:nvCxnSpPr>
              <p:cNvPr id="47" name="Straight Connector 46"/>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flipH="1" flipV="1">
              <a:off x="3975100" y="3556000"/>
              <a:ext cx="1023973" cy="153591"/>
              <a:chOff x="1981200" y="1905000"/>
              <a:chExt cx="2550668" cy="382588"/>
            </a:xfrm>
          </p:grpSpPr>
          <p:cxnSp>
            <p:nvCxnSpPr>
              <p:cNvPr id="53" name="Straight Connector 52"/>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2743200" y="2628900"/>
              <a:ext cx="1142711" cy="461665"/>
            </a:xfrm>
            <a:prstGeom prst="rect">
              <a:avLst/>
            </a:prstGeom>
            <a:noFill/>
          </p:spPr>
          <p:txBody>
            <a:bodyPr wrap="none" rtlCol="0">
              <a:spAutoFit/>
            </a:bodyPr>
            <a:lstStyle/>
            <a:p>
              <a:r>
                <a:rPr lang="en-US" sz="2400" dirty="0">
                  <a:latin typeface="Arial"/>
                  <a:cs typeface="Arial"/>
                </a:rPr>
                <a:t>Closed</a:t>
              </a:r>
            </a:p>
          </p:txBody>
        </p:sp>
        <p:sp>
          <p:nvSpPr>
            <p:cNvPr id="67" name="TextBox 66"/>
            <p:cNvSpPr txBox="1"/>
            <p:nvPr/>
          </p:nvSpPr>
          <p:spPr>
            <a:xfrm>
              <a:off x="5321300" y="2628900"/>
              <a:ext cx="1143000" cy="461665"/>
            </a:xfrm>
            <a:prstGeom prst="rect">
              <a:avLst/>
            </a:prstGeom>
            <a:noFill/>
          </p:spPr>
          <p:txBody>
            <a:bodyPr wrap="square" rtlCol="0">
              <a:spAutoFit/>
            </a:bodyPr>
            <a:lstStyle/>
            <a:p>
              <a:r>
                <a:rPr lang="en-US" sz="2400" dirty="0">
                  <a:latin typeface="Arial"/>
                  <a:cs typeface="Arial"/>
                </a:rPr>
                <a:t>Open</a:t>
              </a:r>
            </a:p>
          </p:txBody>
        </p:sp>
      </p:grpSp>
      <p:grpSp>
        <p:nvGrpSpPr>
          <p:cNvPr id="123" name="Group 122"/>
          <p:cNvGrpSpPr/>
          <p:nvPr/>
        </p:nvGrpSpPr>
        <p:grpSpPr>
          <a:xfrm>
            <a:off x="2390387" y="98741"/>
            <a:ext cx="4522021" cy="1417334"/>
            <a:chOff x="218259" y="4541973"/>
            <a:chExt cx="4522021" cy="1417334"/>
          </a:xfrm>
        </p:grpSpPr>
        <p:grpSp>
          <p:nvGrpSpPr>
            <p:cNvPr id="104" name="Group 103"/>
            <p:cNvGrpSpPr/>
            <p:nvPr/>
          </p:nvGrpSpPr>
          <p:grpSpPr>
            <a:xfrm>
              <a:off x="548459" y="4541973"/>
              <a:ext cx="4111226" cy="853718"/>
              <a:chOff x="2439920" y="673405"/>
              <a:chExt cx="4111226" cy="853718"/>
            </a:xfrm>
          </p:grpSpPr>
          <p:cxnSp>
            <p:nvCxnSpPr>
              <p:cNvPr id="105" name="Straight Connector 104"/>
              <p:cNvCxnSpPr/>
              <p:nvPr/>
            </p:nvCxnSpPr>
            <p:spPr>
              <a:xfrm>
                <a:off x="5171259" y="1064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179546" y="1202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5653194" y="936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480623" y="762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881795" y="765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78"/>
              <p:cNvGrpSpPr/>
              <p:nvPr/>
            </p:nvGrpSpPr>
            <p:grpSpPr>
              <a:xfrm>
                <a:off x="2439920" y="673405"/>
                <a:ext cx="1379887" cy="799348"/>
                <a:chOff x="2439920" y="673405"/>
                <a:chExt cx="1379887" cy="799348"/>
              </a:xfrm>
            </p:grpSpPr>
            <p:cxnSp>
              <p:nvCxnSpPr>
                <p:cNvPr id="114" name="Straight Connector 113"/>
                <p:cNvCxnSpPr/>
                <p:nvPr/>
              </p:nvCxnSpPr>
              <p:spPr>
                <a:xfrm>
                  <a:off x="2439920" y="1035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448207" y="1173175"/>
                  <a:ext cx="1371600"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116" name="Group 67"/>
                <p:cNvGrpSpPr/>
                <p:nvPr/>
              </p:nvGrpSpPr>
              <p:grpSpPr>
                <a:xfrm>
                  <a:off x="2918863" y="673405"/>
                  <a:ext cx="578317" cy="799348"/>
                  <a:chOff x="2918863" y="673405"/>
                  <a:chExt cx="578317" cy="799348"/>
                </a:xfrm>
              </p:grpSpPr>
              <p:sp>
                <p:nvSpPr>
                  <p:cNvPr id="117" name="Rectangle 116"/>
                  <p:cNvSpPr/>
                  <p:nvPr/>
                </p:nvSpPr>
                <p:spPr>
                  <a:xfrm>
                    <a:off x="3150455" y="881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2977884" y="707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3267000" y="710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2918863" y="673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12" name="Oval 111"/>
              <p:cNvSpPr/>
              <p:nvPr/>
            </p:nvSpPr>
            <p:spPr>
              <a:xfrm>
                <a:off x="5421602" y="727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443187" y="722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401453" y="5080190"/>
              <a:ext cx="4111226" cy="853718"/>
              <a:chOff x="2439920" y="673405"/>
              <a:chExt cx="4111226" cy="853718"/>
            </a:xfrm>
          </p:grpSpPr>
          <p:cxnSp>
            <p:nvCxnSpPr>
              <p:cNvPr id="82" name="Straight Connector 81"/>
              <p:cNvCxnSpPr/>
              <p:nvPr/>
            </p:nvCxnSpPr>
            <p:spPr>
              <a:xfrm>
                <a:off x="5171259" y="1064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179546" y="1202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83"/>
              <p:cNvSpPr/>
              <p:nvPr/>
            </p:nvSpPr>
            <p:spPr>
              <a:xfrm>
                <a:off x="5653194" y="936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480623" y="762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5881795" y="765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oup 78"/>
              <p:cNvGrpSpPr/>
              <p:nvPr/>
            </p:nvGrpSpPr>
            <p:grpSpPr>
              <a:xfrm>
                <a:off x="2439920" y="673405"/>
                <a:ext cx="1379887" cy="799348"/>
                <a:chOff x="2439920" y="673405"/>
                <a:chExt cx="1379887" cy="799348"/>
              </a:xfrm>
            </p:grpSpPr>
            <p:cxnSp>
              <p:nvCxnSpPr>
                <p:cNvPr id="97" name="Straight Connector 96"/>
                <p:cNvCxnSpPr/>
                <p:nvPr/>
              </p:nvCxnSpPr>
              <p:spPr>
                <a:xfrm>
                  <a:off x="2439920" y="1035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448207" y="1173175"/>
                  <a:ext cx="1371600"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99" name="Group 67"/>
                <p:cNvGrpSpPr/>
                <p:nvPr/>
              </p:nvGrpSpPr>
              <p:grpSpPr>
                <a:xfrm>
                  <a:off x="2918863" y="673405"/>
                  <a:ext cx="578317" cy="799348"/>
                  <a:chOff x="2918863" y="673405"/>
                  <a:chExt cx="578317" cy="799348"/>
                </a:xfrm>
              </p:grpSpPr>
              <p:sp>
                <p:nvSpPr>
                  <p:cNvPr id="100" name="Rectangle 99"/>
                  <p:cNvSpPr/>
                  <p:nvPr/>
                </p:nvSpPr>
                <p:spPr>
                  <a:xfrm>
                    <a:off x="3150455" y="881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977884" y="707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267000" y="710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918863" y="673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92" name="Oval 91"/>
              <p:cNvSpPr/>
              <p:nvPr/>
            </p:nvSpPr>
            <p:spPr>
              <a:xfrm>
                <a:off x="5421602" y="727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443187" y="722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1" name="Rectangle 120"/>
            <p:cNvSpPr/>
            <p:nvPr/>
          </p:nvSpPr>
          <p:spPr>
            <a:xfrm>
              <a:off x="218259" y="4567373"/>
              <a:ext cx="4522021" cy="1391934"/>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5095059" y="157289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103346" y="171014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576994" y="144419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04423" y="127011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805595" y="127312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rot="5400000">
            <a:off x="5356624" y="1622102"/>
            <a:ext cx="709609"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995063" y="1538177"/>
            <a:ext cx="8964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979379" y="1709251"/>
            <a:ext cx="89642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363720" y="1543921"/>
            <a:ext cx="13716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372007" y="1681175"/>
            <a:ext cx="13716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74255" y="1389827"/>
            <a:ext cx="306395" cy="429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901684" y="1215745"/>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90800" y="1218753"/>
            <a:ext cx="23018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2842663" y="973667"/>
            <a:ext cx="2725492" cy="1368711"/>
            <a:chOff x="2842663" y="973667"/>
            <a:chExt cx="2725492" cy="1368711"/>
          </a:xfrm>
        </p:grpSpPr>
        <p:sp>
          <p:nvSpPr>
            <p:cNvPr id="32" name="Oval 31"/>
            <p:cNvSpPr/>
            <p:nvPr/>
          </p:nvSpPr>
          <p:spPr>
            <a:xfrm>
              <a:off x="5345402" y="123577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p:cNvGrpSpPr/>
            <p:nvPr/>
          </p:nvGrpSpPr>
          <p:grpSpPr>
            <a:xfrm>
              <a:off x="2842663" y="973667"/>
              <a:ext cx="2725492" cy="1368711"/>
              <a:chOff x="2842663" y="973667"/>
              <a:chExt cx="2725492" cy="1368711"/>
            </a:xfrm>
          </p:grpSpPr>
          <p:sp>
            <p:nvSpPr>
              <p:cNvPr id="40" name="Arc 39"/>
              <p:cNvSpPr/>
              <p:nvPr/>
            </p:nvSpPr>
            <p:spPr>
              <a:xfrm rot="16200000" flipH="1">
                <a:off x="4221978" y="942689"/>
                <a:ext cx="563350" cy="625305"/>
              </a:xfrm>
              <a:prstGeom prst="arc">
                <a:avLst/>
              </a:prstGeom>
              <a:ln>
                <a:solidFill>
                  <a:schemeClr val="tx1"/>
                </a:solidFill>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Oval 23"/>
              <p:cNvSpPr/>
              <p:nvPr/>
            </p:nvSpPr>
            <p:spPr>
              <a:xfrm>
                <a:off x="2842663" y="1181405"/>
                <a:ext cx="182880" cy="18288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366987" y="1230743"/>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038600" y="977900"/>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Arc 58"/>
              <p:cNvSpPr/>
              <p:nvPr/>
            </p:nvSpPr>
            <p:spPr>
              <a:xfrm flipH="1">
                <a:off x="4165742" y="1717073"/>
                <a:ext cx="563350" cy="625305"/>
              </a:xfrm>
              <a:prstGeom prst="arc">
                <a:avLst/>
              </a:prstGeom>
              <a:ln>
                <a:solidFill>
                  <a:schemeClr val="tx1"/>
                </a:solidFill>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Oval 59"/>
              <p:cNvSpPr/>
              <p:nvPr/>
            </p:nvSpPr>
            <p:spPr>
              <a:xfrm>
                <a:off x="4076700" y="2070100"/>
                <a:ext cx="201168" cy="201168"/>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29" name="Text Box 13"/>
          <p:cNvSpPr txBox="1">
            <a:spLocks noChangeArrowheads="1"/>
          </p:cNvSpPr>
          <p:nvPr/>
        </p:nvSpPr>
        <p:spPr bwMode="auto">
          <a:xfrm>
            <a:off x="1674018" y="4403725"/>
            <a:ext cx="5084763" cy="701675"/>
          </a:xfrm>
          <a:prstGeom prst="rect">
            <a:avLst/>
          </a:prstGeom>
          <a:noFill/>
          <a:ln w="9525">
            <a:noFill/>
            <a:miter lim="800000"/>
            <a:headEnd/>
            <a:tailEnd/>
          </a:ln>
        </p:spPr>
        <p:txBody>
          <a:bodyPr>
            <a:prstTxWarp prst="textNoShape">
              <a:avLst/>
            </a:prstTxWarp>
            <a:spAutoFit/>
          </a:bodyPr>
          <a:lstStyle/>
          <a:p>
            <a:r>
              <a:rPr lang="en-US" sz="2000" dirty="0">
                <a:latin typeface="Arial"/>
                <a:ea typeface="ＭＳ Ｐゴシック" charset="-128"/>
                <a:cs typeface="Arial"/>
              </a:rPr>
              <a:t>Change in</a:t>
            </a:r>
          </a:p>
          <a:p>
            <a:r>
              <a:rPr lang="en-US" sz="2000" dirty="0">
                <a:latin typeface="Arial"/>
                <a:ea typeface="ＭＳ Ｐゴシック" charset="-128"/>
                <a:cs typeface="Arial"/>
              </a:rPr>
              <a:t>   activity      =  Inflow	 – 	    Outflow  </a:t>
            </a:r>
          </a:p>
        </p:txBody>
      </p:sp>
      <p:graphicFrame>
        <p:nvGraphicFramePr>
          <p:cNvPr id="39945" name="Object 9"/>
          <p:cNvGraphicFramePr>
            <a:graphicFrameLocks noChangeAspect="1"/>
          </p:cNvGraphicFramePr>
          <p:nvPr/>
        </p:nvGraphicFramePr>
        <p:xfrm>
          <a:off x="2451100" y="5143500"/>
          <a:ext cx="3692218" cy="1111250"/>
        </p:xfrm>
        <a:graphic>
          <a:graphicData uri="http://schemas.openxmlformats.org/presentationml/2006/ole">
            <mc:AlternateContent xmlns:mc="http://schemas.openxmlformats.org/markup-compatibility/2006">
              <mc:Choice xmlns:v="urn:schemas-microsoft-com:vml" Requires="v">
                <p:oleObj spid="_x0000_s93320" name="Equation" r:id="rId3" imgW="1308100" imgH="393700" progId="Equation.DSMT4">
                  <p:embed/>
                </p:oleObj>
              </mc:Choice>
              <mc:Fallback>
                <p:oleObj name="Equation" r:id="rId3" imgW="1308100" imgH="393700" progId="Equation.DSMT4">
                  <p:embed/>
                  <p:pic>
                    <p:nvPicPr>
                      <p:cNvPr id="39945"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100" y="5143500"/>
                        <a:ext cx="3692218" cy="11112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pSp>
        <p:nvGrpSpPr>
          <p:cNvPr id="126" name="Group 125"/>
          <p:cNvGrpSpPr/>
          <p:nvPr/>
        </p:nvGrpSpPr>
        <p:grpSpPr>
          <a:xfrm>
            <a:off x="4025900" y="2819400"/>
            <a:ext cx="838200" cy="1422400"/>
            <a:chOff x="4025900" y="2819400"/>
            <a:chExt cx="838200" cy="1422400"/>
          </a:xfrm>
        </p:grpSpPr>
        <p:graphicFrame>
          <p:nvGraphicFramePr>
            <p:cNvPr id="39940" name="Object 4"/>
            <p:cNvGraphicFramePr>
              <a:graphicFrameLocks noChangeAspect="1"/>
            </p:cNvGraphicFramePr>
            <p:nvPr/>
          </p:nvGraphicFramePr>
          <p:xfrm>
            <a:off x="4114800" y="3759200"/>
            <a:ext cx="542925" cy="482600"/>
          </p:xfrm>
          <a:graphic>
            <a:graphicData uri="http://schemas.openxmlformats.org/presentationml/2006/ole">
              <mc:AlternateContent xmlns:mc="http://schemas.openxmlformats.org/markup-compatibility/2006">
                <mc:Choice xmlns:v="urn:schemas-microsoft-com:vml" Requires="v">
                  <p:oleObj spid="_x0000_s93321" name="Equation" r:id="rId5" imgW="228600" imgH="203200" progId="Equation.DSMT4">
                    <p:embed/>
                  </p:oleObj>
                </mc:Choice>
                <mc:Fallback>
                  <p:oleObj name="Equation" r:id="rId5" imgW="228600" imgH="203200" progId="Equation.DSMT4">
                    <p:embed/>
                    <p:pic>
                      <p:nvPicPr>
                        <p:cNvPr id="399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759200"/>
                          <a:ext cx="542925" cy="482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aphicFrame>
          <p:nvGraphicFramePr>
            <p:cNvPr id="39944" name="Object 8"/>
            <p:cNvGraphicFramePr>
              <a:graphicFrameLocks noChangeAspect="1"/>
            </p:cNvGraphicFramePr>
            <p:nvPr/>
          </p:nvGraphicFramePr>
          <p:xfrm>
            <a:off x="4025900" y="2819400"/>
            <a:ext cx="838200" cy="457200"/>
          </p:xfrm>
          <a:graphic>
            <a:graphicData uri="http://schemas.openxmlformats.org/presentationml/2006/ole">
              <mc:AlternateContent xmlns:mc="http://schemas.openxmlformats.org/markup-compatibility/2006">
                <mc:Choice xmlns:v="urn:schemas-microsoft-com:vml" Requires="v">
                  <p:oleObj spid="_x0000_s93322" name="Equation" r:id="rId7" imgW="419100" imgH="228600" progId="Equation.DSMT4">
                    <p:embed/>
                  </p:oleObj>
                </mc:Choice>
                <mc:Fallback>
                  <p:oleObj name="Equation" r:id="rId7" imgW="419100" imgH="228600" progId="Equation.DSMT4">
                    <p:embed/>
                    <p:pic>
                      <p:nvPicPr>
                        <p:cNvPr id="39944"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00" y="2819400"/>
                          <a:ext cx="8382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pSp>
      <p:grpSp>
        <p:nvGrpSpPr>
          <p:cNvPr id="144" name="Group 143"/>
          <p:cNvGrpSpPr/>
          <p:nvPr/>
        </p:nvGrpSpPr>
        <p:grpSpPr>
          <a:xfrm>
            <a:off x="3420980" y="2079171"/>
            <a:ext cx="5369882" cy="2290748"/>
            <a:chOff x="3420980" y="2079171"/>
            <a:chExt cx="5369882" cy="2290748"/>
          </a:xfrm>
        </p:grpSpPr>
        <p:sp>
          <p:nvSpPr>
            <p:cNvPr id="132" name="Oval 131"/>
            <p:cNvSpPr/>
            <p:nvPr/>
          </p:nvSpPr>
          <p:spPr>
            <a:xfrm>
              <a:off x="3770086" y="3657600"/>
              <a:ext cx="1143000" cy="712319"/>
            </a:xfrm>
            <a:prstGeom prst="ellipse">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3810000" y="2667000"/>
              <a:ext cx="1143000" cy="712319"/>
            </a:xfrm>
            <a:prstGeom prst="ellipse">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V="1">
              <a:off x="4639582" y="2378664"/>
              <a:ext cx="1817221" cy="324622"/>
            </a:xfrm>
            <a:prstGeom prst="line">
              <a:avLst/>
            </a:prstGeom>
            <a:ln w="50800">
              <a:solidFill>
                <a:srgbClr val="0000FF"/>
              </a:solidFill>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6553200" y="2079171"/>
              <a:ext cx="2237662" cy="461665"/>
            </a:xfrm>
            <a:prstGeom prst="rect">
              <a:avLst/>
            </a:prstGeom>
            <a:noFill/>
          </p:spPr>
          <p:txBody>
            <a:bodyPr wrap="none" rtlCol="0">
              <a:spAutoFit/>
            </a:bodyPr>
            <a:lstStyle/>
            <a:p>
              <a:r>
                <a:rPr lang="en-US" sz="2400" dirty="0">
                  <a:solidFill>
                    <a:srgbClr val="0000FF"/>
                  </a:solidFill>
                  <a:latin typeface="Arial"/>
                  <a:cs typeface="Arial"/>
                </a:rPr>
                <a:t>Rate constants</a:t>
              </a:r>
            </a:p>
          </p:txBody>
        </p:sp>
        <p:cxnSp>
          <p:nvCxnSpPr>
            <p:cNvPr id="138" name="Straight Connector 137"/>
            <p:cNvCxnSpPr/>
            <p:nvPr/>
          </p:nvCxnSpPr>
          <p:spPr>
            <a:xfrm flipV="1">
              <a:off x="3420980" y="2971801"/>
              <a:ext cx="3132222" cy="40751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5715000" y="2971800"/>
              <a:ext cx="838200" cy="284192"/>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6502104" y="2590800"/>
              <a:ext cx="1997813" cy="1062257"/>
            </a:xfrm>
            <a:prstGeom prst="rect">
              <a:avLst/>
            </a:prstGeom>
            <a:noFill/>
          </p:spPr>
          <p:txBody>
            <a:bodyPr wrap="none" rtlCol="0">
              <a:spAutoFit/>
            </a:bodyPr>
            <a:lstStyle/>
            <a:p>
              <a:pPr algn="ctr">
                <a:lnSpc>
                  <a:spcPts val="2500"/>
                </a:lnSpc>
              </a:pPr>
              <a:r>
                <a:rPr lang="en-US" sz="2400" dirty="0">
                  <a:solidFill>
                    <a:srgbClr val="FF6600"/>
                  </a:solidFill>
                  <a:latin typeface="Arial"/>
                  <a:cs typeface="Arial"/>
                </a:rPr>
                <a:t>State </a:t>
              </a:r>
            </a:p>
            <a:p>
              <a:pPr algn="ctr">
                <a:lnSpc>
                  <a:spcPts val="2500"/>
                </a:lnSpc>
              </a:pPr>
              <a:r>
                <a:rPr lang="en-US" sz="2400" dirty="0">
                  <a:solidFill>
                    <a:srgbClr val="FF6600"/>
                  </a:solidFill>
                  <a:latin typeface="Arial"/>
                  <a:cs typeface="Arial"/>
                </a:rPr>
                <a:t>Occupancies</a:t>
              </a:r>
            </a:p>
            <a:p>
              <a:pPr algn="ctr">
                <a:lnSpc>
                  <a:spcPts val="2500"/>
                </a:lnSpc>
              </a:pPr>
              <a:r>
                <a:rPr lang="en-US" sz="2400" dirty="0">
                  <a:solidFill>
                    <a:srgbClr val="FF6600"/>
                  </a:solidFill>
                  <a:latin typeface="Arial"/>
                  <a:cs typeface="Arial"/>
                </a:rPr>
                <a:t>(sum to 1)</a:t>
              </a:r>
            </a:p>
          </p:txBody>
        </p:sp>
      </p:grpSp>
      <p:sp>
        <p:nvSpPr>
          <p:cNvPr id="146" name="TextBox 145"/>
          <p:cNvSpPr txBox="1"/>
          <p:nvPr/>
        </p:nvSpPr>
        <p:spPr>
          <a:xfrm>
            <a:off x="2057400" y="6248400"/>
            <a:ext cx="4553828" cy="492443"/>
          </a:xfrm>
          <a:prstGeom prst="rect">
            <a:avLst/>
          </a:prstGeom>
          <a:solidFill>
            <a:schemeClr val="bg1"/>
          </a:solidFill>
        </p:spPr>
        <p:txBody>
          <a:bodyPr wrap="square" rtlCol="0">
            <a:spAutoFit/>
          </a:bodyPr>
          <a:lstStyle/>
          <a:p>
            <a:pPr algn="ctr"/>
            <a:r>
              <a:rPr lang="en-US" sz="2600" dirty="0">
                <a:solidFill>
                  <a:srgbClr val="FF0000"/>
                </a:solidFill>
                <a:latin typeface="Arial"/>
                <a:cs typeface="Arial"/>
              </a:rPr>
              <a:t>Kinetic model</a:t>
            </a:r>
          </a:p>
        </p:txBody>
      </p:sp>
    </p:spTree>
    <p:extLst>
      <p:ext uri="{BB962C8B-B14F-4D97-AF65-F5344CB8AC3E}">
        <p14:creationId xmlns:p14="http://schemas.microsoft.com/office/powerpoint/2010/main" val="3372911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9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a:extLst>
              <a:ext uri="{FF2B5EF4-FFF2-40B4-BE49-F238E27FC236}">
                <a16:creationId xmlns:a16="http://schemas.microsoft.com/office/drawing/2014/main" id="{4FC77E74-69FF-4A46-B550-FBA71197C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50" y="1250950"/>
            <a:ext cx="610870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ext Box 3">
            <a:extLst>
              <a:ext uri="{FF2B5EF4-FFF2-40B4-BE49-F238E27FC236}">
                <a16:creationId xmlns:a16="http://schemas.microsoft.com/office/drawing/2014/main" id="{2DE5E084-CDD2-B34E-97A0-6F6BFEA80411}"/>
              </a:ext>
            </a:extLst>
          </p:cNvPr>
          <p:cNvSpPr txBox="1">
            <a:spLocks noChangeArrowheads="1"/>
          </p:cNvSpPr>
          <p:nvPr/>
        </p:nvSpPr>
        <p:spPr bwMode="auto">
          <a:xfrm>
            <a:off x="1676400" y="6248400"/>
            <a:ext cx="6873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0483" name="Text Box 4">
            <a:extLst>
              <a:ext uri="{FF2B5EF4-FFF2-40B4-BE49-F238E27FC236}">
                <a16:creationId xmlns:a16="http://schemas.microsoft.com/office/drawing/2014/main" id="{A52F31BA-EB2C-5846-BFDB-4EF2D5738EC9}"/>
              </a:ext>
            </a:extLst>
          </p:cNvPr>
          <p:cNvSpPr txBox="1">
            <a:spLocks noChangeArrowheads="1"/>
          </p:cNvSpPr>
          <p:nvPr/>
        </p:nvSpPr>
        <p:spPr bwMode="auto">
          <a:xfrm>
            <a:off x="19050" y="6332538"/>
            <a:ext cx="9091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Sakmann and Creuzfeldt, Scotopic and mesopic light adaptation in the cat</a:t>
            </a:r>
            <a:r>
              <a:rPr lang="ja-JP" altLang="en-US" sz="1600"/>
              <a:t>’</a:t>
            </a:r>
            <a:r>
              <a:rPr lang="en-US" altLang="ja-JP" sz="1600"/>
              <a:t>s retina (1969)</a:t>
            </a:r>
            <a:endParaRPr lang="en-US" altLang="en-US" sz="1600"/>
          </a:p>
        </p:txBody>
      </p:sp>
      <p:sp>
        <p:nvSpPr>
          <p:cNvPr id="20484" name="Text Box 5">
            <a:extLst>
              <a:ext uri="{FF2B5EF4-FFF2-40B4-BE49-F238E27FC236}">
                <a16:creationId xmlns:a16="http://schemas.microsoft.com/office/drawing/2014/main" id="{B9B5AAD2-E302-B24B-8298-0C2F91C4E232}"/>
              </a:ext>
            </a:extLst>
          </p:cNvPr>
          <p:cNvSpPr txBox="1">
            <a:spLocks noChangeArrowheads="1"/>
          </p:cNvSpPr>
          <p:nvPr/>
        </p:nvSpPr>
        <p:spPr bwMode="auto">
          <a:xfrm>
            <a:off x="1774825" y="398463"/>
            <a:ext cx="638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u="sng"/>
              <a:t>Ganglion cell response curves shift to the mean light intensity</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5"/>
          <p:cNvGrpSpPr/>
          <p:nvPr/>
        </p:nvGrpSpPr>
        <p:grpSpPr>
          <a:xfrm>
            <a:off x="4025900" y="1028700"/>
            <a:ext cx="838200" cy="1422400"/>
            <a:chOff x="4025900" y="2819400"/>
            <a:chExt cx="838200" cy="1422400"/>
          </a:xfrm>
        </p:grpSpPr>
        <p:graphicFrame>
          <p:nvGraphicFramePr>
            <p:cNvPr id="39940" name="Object 4"/>
            <p:cNvGraphicFramePr>
              <a:graphicFrameLocks noChangeAspect="1"/>
            </p:cNvGraphicFramePr>
            <p:nvPr/>
          </p:nvGraphicFramePr>
          <p:xfrm>
            <a:off x="4114800" y="3759200"/>
            <a:ext cx="542925" cy="482600"/>
          </p:xfrm>
          <a:graphic>
            <a:graphicData uri="http://schemas.openxmlformats.org/presentationml/2006/ole">
              <mc:AlternateContent xmlns:mc="http://schemas.openxmlformats.org/markup-compatibility/2006">
                <mc:Choice xmlns:v="urn:schemas-microsoft-com:vml" Requires="v">
                  <p:oleObj spid="_x0000_s94299" name="Equation" r:id="rId3" imgW="228600" imgH="203200" progId="Equation.DSMT4">
                    <p:embed/>
                  </p:oleObj>
                </mc:Choice>
                <mc:Fallback>
                  <p:oleObj name="Equation" r:id="rId3" imgW="228600" imgH="203200" progId="Equation.DSMT4">
                    <p:embed/>
                    <p:pic>
                      <p:nvPicPr>
                        <p:cNvPr id="399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759200"/>
                          <a:ext cx="542925" cy="482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aphicFrame>
          <p:nvGraphicFramePr>
            <p:cNvPr id="39944" name="Object 8"/>
            <p:cNvGraphicFramePr>
              <a:graphicFrameLocks noChangeAspect="1"/>
            </p:cNvGraphicFramePr>
            <p:nvPr/>
          </p:nvGraphicFramePr>
          <p:xfrm>
            <a:off x="4025900" y="2819400"/>
            <a:ext cx="838200" cy="457200"/>
          </p:xfrm>
          <a:graphic>
            <a:graphicData uri="http://schemas.openxmlformats.org/presentationml/2006/ole">
              <mc:AlternateContent xmlns:mc="http://schemas.openxmlformats.org/markup-compatibility/2006">
                <mc:Choice xmlns:v="urn:schemas-microsoft-com:vml" Requires="v">
                  <p:oleObj spid="_x0000_s94300" name="Equation" r:id="rId5" imgW="419100" imgH="228600" progId="Equation.DSMT4">
                    <p:embed/>
                  </p:oleObj>
                </mc:Choice>
                <mc:Fallback>
                  <p:oleObj name="Equation" r:id="rId5" imgW="419100" imgH="228600" progId="Equation.DSMT4">
                    <p:embed/>
                    <p:pic>
                      <p:nvPicPr>
                        <p:cNvPr id="3994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5900" y="2819400"/>
                          <a:ext cx="8382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pSp>
      <p:grpSp>
        <p:nvGrpSpPr>
          <p:cNvPr id="3" name="Group 126"/>
          <p:cNvGrpSpPr/>
          <p:nvPr/>
        </p:nvGrpSpPr>
        <p:grpSpPr>
          <a:xfrm>
            <a:off x="2743200" y="838200"/>
            <a:ext cx="3721100" cy="1267688"/>
            <a:chOff x="2743200" y="2628900"/>
            <a:chExt cx="3721100" cy="1267688"/>
          </a:xfrm>
        </p:grpSpPr>
        <p:sp>
          <p:nvSpPr>
            <p:cNvPr id="44" name="Oval 43"/>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Helvetica"/>
                  <a:cs typeface="Helvetica"/>
                </a:rPr>
                <a:t>A</a:t>
              </a:r>
            </a:p>
          </p:txBody>
        </p:sp>
        <p:sp>
          <p:nvSpPr>
            <p:cNvPr id="45" name="Oval 44"/>
            <p:cNvSpPr/>
            <p:nvPr/>
          </p:nvSpPr>
          <p:spPr>
            <a:xfrm>
              <a:off x="2955353" y="3205594"/>
              <a:ext cx="690994" cy="690994"/>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Helvetica"/>
                  <a:cs typeface="Helvetica"/>
                </a:rPr>
                <a:t>R</a:t>
              </a:r>
            </a:p>
          </p:txBody>
        </p:sp>
        <p:grpSp>
          <p:nvGrpSpPr>
            <p:cNvPr id="4" name="Group 50"/>
            <p:cNvGrpSpPr/>
            <p:nvPr/>
          </p:nvGrpSpPr>
          <p:grpSpPr>
            <a:xfrm>
              <a:off x="3962400" y="3302000"/>
              <a:ext cx="1023973" cy="153591"/>
              <a:chOff x="1981200" y="1905000"/>
              <a:chExt cx="2550668" cy="382588"/>
            </a:xfrm>
          </p:grpSpPr>
          <p:cxnSp>
            <p:nvCxnSpPr>
              <p:cNvPr id="47" name="Straight Connector 46"/>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 name="Group 51"/>
            <p:cNvGrpSpPr/>
            <p:nvPr/>
          </p:nvGrpSpPr>
          <p:grpSpPr>
            <a:xfrm flipH="1" flipV="1">
              <a:off x="3975100" y="3556000"/>
              <a:ext cx="1023973" cy="153591"/>
              <a:chOff x="1981200" y="1905000"/>
              <a:chExt cx="2550668" cy="382588"/>
            </a:xfrm>
          </p:grpSpPr>
          <p:cxnSp>
            <p:nvCxnSpPr>
              <p:cNvPr id="53" name="Straight Connector 52"/>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2743200" y="2628900"/>
              <a:ext cx="1142711" cy="461665"/>
            </a:xfrm>
            <a:prstGeom prst="rect">
              <a:avLst/>
            </a:prstGeom>
            <a:noFill/>
          </p:spPr>
          <p:txBody>
            <a:bodyPr wrap="none" rtlCol="0">
              <a:spAutoFit/>
            </a:bodyPr>
            <a:lstStyle/>
            <a:p>
              <a:r>
                <a:rPr lang="en-US" sz="2400" dirty="0">
                  <a:latin typeface="Arial"/>
                  <a:cs typeface="Arial"/>
                </a:rPr>
                <a:t>Closed</a:t>
              </a:r>
            </a:p>
          </p:txBody>
        </p:sp>
        <p:sp>
          <p:nvSpPr>
            <p:cNvPr id="67" name="TextBox 66"/>
            <p:cNvSpPr txBox="1"/>
            <p:nvPr/>
          </p:nvSpPr>
          <p:spPr>
            <a:xfrm>
              <a:off x="5321300" y="2628900"/>
              <a:ext cx="1143000" cy="461665"/>
            </a:xfrm>
            <a:prstGeom prst="rect">
              <a:avLst/>
            </a:prstGeom>
            <a:noFill/>
          </p:spPr>
          <p:txBody>
            <a:bodyPr wrap="square" rtlCol="0">
              <a:spAutoFit/>
            </a:bodyPr>
            <a:lstStyle/>
            <a:p>
              <a:r>
                <a:rPr lang="en-US" sz="2400" dirty="0">
                  <a:latin typeface="Arial"/>
                  <a:cs typeface="Arial"/>
                </a:rPr>
                <a:t>Open</a:t>
              </a:r>
            </a:p>
          </p:txBody>
        </p:sp>
      </p:grpSp>
      <p:pic>
        <p:nvPicPr>
          <p:cNvPr id="74" name="Picture 73"/>
          <p:cNvPicPr>
            <a:picLocks noChangeAspect="1"/>
          </p:cNvPicPr>
          <p:nvPr/>
        </p:nvPicPr>
        <p:blipFill>
          <a:blip r:embed="rId7"/>
          <a:stretch>
            <a:fillRect/>
          </a:stretch>
        </p:blipFill>
        <p:spPr>
          <a:xfrm>
            <a:off x="1600200" y="2514600"/>
            <a:ext cx="6083300" cy="3429000"/>
          </a:xfrm>
          <a:prstGeom prst="rect">
            <a:avLst/>
          </a:prstGeom>
        </p:spPr>
      </p:pic>
      <p:sp>
        <p:nvSpPr>
          <p:cNvPr id="75" name="TextBox 74"/>
          <p:cNvSpPr txBox="1"/>
          <p:nvPr/>
        </p:nvSpPr>
        <p:spPr>
          <a:xfrm>
            <a:off x="5410200" y="2514600"/>
            <a:ext cx="980156" cy="646331"/>
          </a:xfrm>
          <a:prstGeom prst="rect">
            <a:avLst/>
          </a:prstGeom>
          <a:noFill/>
        </p:spPr>
        <p:txBody>
          <a:bodyPr wrap="none" rtlCol="0">
            <a:spAutoFit/>
          </a:bodyPr>
          <a:lstStyle/>
          <a:p>
            <a:r>
              <a:rPr lang="en-US" dirty="0">
                <a:solidFill>
                  <a:srgbClr val="FF0000"/>
                </a:solidFill>
                <a:latin typeface="Arial"/>
                <a:cs typeface="Arial"/>
              </a:rPr>
              <a:t>Active</a:t>
            </a:r>
          </a:p>
          <a:p>
            <a:r>
              <a:rPr lang="en-US" dirty="0">
                <a:solidFill>
                  <a:srgbClr val="00C700"/>
                </a:solidFill>
                <a:latin typeface="Arial"/>
                <a:cs typeface="Arial"/>
              </a:rPr>
              <a:t>Resting</a:t>
            </a:r>
          </a:p>
        </p:txBody>
      </p:sp>
      <p:sp>
        <p:nvSpPr>
          <p:cNvPr id="76" name="TextBox 75"/>
          <p:cNvSpPr txBox="1"/>
          <p:nvPr/>
        </p:nvSpPr>
        <p:spPr>
          <a:xfrm>
            <a:off x="5334000" y="3886200"/>
            <a:ext cx="1016769" cy="892552"/>
          </a:xfrm>
          <a:prstGeom prst="rect">
            <a:avLst/>
          </a:prstGeom>
          <a:noFill/>
        </p:spPr>
        <p:txBody>
          <a:bodyPr wrap="none" rtlCol="0">
            <a:spAutoFit/>
          </a:bodyPr>
          <a:lstStyle/>
          <a:p>
            <a:r>
              <a:rPr lang="en-US" sz="2600" dirty="0">
                <a:solidFill>
                  <a:srgbClr val="0000FF"/>
                </a:solidFill>
                <a:latin typeface="Times"/>
                <a:cs typeface="Times"/>
              </a:rPr>
              <a:t>[</a:t>
            </a:r>
            <a:r>
              <a:rPr lang="en-US" sz="2600" dirty="0" err="1">
                <a:solidFill>
                  <a:srgbClr val="0000FF"/>
                </a:solidFill>
                <a:latin typeface="Times"/>
                <a:cs typeface="Times"/>
              </a:rPr>
              <a:t>L]</a:t>
            </a:r>
            <a:r>
              <a:rPr lang="en-US" sz="2600" i="1" dirty="0" err="1">
                <a:solidFill>
                  <a:srgbClr val="0000FF"/>
                </a:solidFill>
                <a:latin typeface="Times"/>
                <a:cs typeface="Times"/>
              </a:rPr>
              <a:t>k</a:t>
            </a:r>
            <a:r>
              <a:rPr lang="en-US" sz="2600" baseline="-25000" dirty="0" err="1">
                <a:solidFill>
                  <a:srgbClr val="0000FF"/>
                </a:solidFill>
                <a:latin typeface="Times"/>
                <a:cs typeface="Times"/>
              </a:rPr>
              <a:t>on</a:t>
            </a:r>
            <a:endParaRPr lang="en-US" sz="2600" baseline="-25000" dirty="0">
              <a:solidFill>
                <a:srgbClr val="0000FF"/>
              </a:solidFill>
              <a:latin typeface="Times"/>
              <a:cs typeface="Times"/>
            </a:endParaRPr>
          </a:p>
          <a:p>
            <a:r>
              <a:rPr lang="en-US" sz="2600" i="1" dirty="0" err="1">
                <a:solidFill>
                  <a:srgbClr val="00C700"/>
                </a:solidFill>
                <a:latin typeface="Times"/>
                <a:cs typeface="Times"/>
              </a:rPr>
              <a:t>k</a:t>
            </a:r>
            <a:r>
              <a:rPr lang="en-US" sz="2600" baseline="-25000" dirty="0" err="1">
                <a:solidFill>
                  <a:srgbClr val="00C700"/>
                </a:solidFill>
                <a:latin typeface="Times"/>
                <a:cs typeface="Times"/>
              </a:rPr>
              <a:t>off</a:t>
            </a:r>
            <a:endParaRPr lang="en-US" sz="2600" baseline="-25000" dirty="0">
              <a:solidFill>
                <a:srgbClr val="FF0000"/>
              </a:solidFill>
              <a:latin typeface="Times"/>
              <a:cs typeface="Times"/>
            </a:endParaRPr>
          </a:p>
        </p:txBody>
      </p:sp>
      <p:grpSp>
        <p:nvGrpSpPr>
          <p:cNvPr id="81" name="Group 80"/>
          <p:cNvGrpSpPr/>
          <p:nvPr/>
        </p:nvGrpSpPr>
        <p:grpSpPr>
          <a:xfrm>
            <a:off x="3429179" y="2725499"/>
            <a:ext cx="4067280" cy="2434326"/>
            <a:chOff x="3646347" y="2757714"/>
            <a:chExt cx="4067280" cy="2434326"/>
          </a:xfrm>
          <a:effectLst/>
        </p:grpSpPr>
        <p:sp>
          <p:nvSpPr>
            <p:cNvPr id="77" name="Rectangle 76"/>
            <p:cNvSpPr/>
            <p:nvPr/>
          </p:nvSpPr>
          <p:spPr>
            <a:xfrm>
              <a:off x="3646347" y="2757714"/>
              <a:ext cx="1611453" cy="120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4999073" y="3160931"/>
              <a:ext cx="2684427" cy="4857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3657600" y="3962400"/>
              <a:ext cx="1611453" cy="120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5029200" y="4858657"/>
              <a:ext cx="2684427" cy="333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TextBox 86"/>
          <p:cNvSpPr txBox="1"/>
          <p:nvPr/>
        </p:nvSpPr>
        <p:spPr>
          <a:xfrm>
            <a:off x="1447800" y="152400"/>
            <a:ext cx="6213475" cy="492443"/>
          </a:xfrm>
          <a:prstGeom prst="rect">
            <a:avLst/>
          </a:prstGeom>
          <a:solidFill>
            <a:schemeClr val="bg1"/>
          </a:solidFill>
        </p:spPr>
        <p:txBody>
          <a:bodyPr wrap="square" rtlCol="0">
            <a:spAutoFit/>
          </a:bodyPr>
          <a:lstStyle/>
          <a:p>
            <a:pPr algn="ctr"/>
            <a:r>
              <a:rPr lang="en-US" sz="2600" dirty="0">
                <a:latin typeface="Arial"/>
                <a:cs typeface="Arial"/>
              </a:rPr>
              <a:t>Input and output in a kinetic model</a:t>
            </a:r>
          </a:p>
        </p:txBody>
      </p:sp>
    </p:spTree>
    <p:extLst>
      <p:ext uri="{BB962C8B-B14F-4D97-AF65-F5344CB8AC3E}">
        <p14:creationId xmlns:p14="http://schemas.microsoft.com/office/powerpoint/2010/main" val="2711252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79450" y="331175"/>
            <a:ext cx="8229600" cy="139643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LT 45 Book"/>
                <a:ea typeface="+mn-ea"/>
                <a:cs typeface="Avenir LT 45 Book"/>
              </a:defRPr>
            </a:lvl1pPr>
            <a:lvl2pPr marL="742950" indent="-285750" algn="l" defTabSz="457200" rtl="0" eaLnBrk="1" latinLnBrk="0" hangingPunct="1">
              <a:spcBef>
                <a:spcPct val="20000"/>
              </a:spcBef>
              <a:buFont typeface="Arial"/>
              <a:buChar char="–"/>
              <a:defRPr sz="2800" kern="1200">
                <a:solidFill>
                  <a:schemeClr val="tx1"/>
                </a:solidFill>
                <a:latin typeface="Avenir LT 45 Book"/>
                <a:ea typeface="+mn-ea"/>
                <a:cs typeface="Avenir LT 45 Book"/>
              </a:defRPr>
            </a:lvl2pPr>
            <a:lvl3pPr marL="1143000" indent="-228600" algn="l" defTabSz="457200" rtl="0" eaLnBrk="1" latinLnBrk="0" hangingPunct="1">
              <a:spcBef>
                <a:spcPct val="20000"/>
              </a:spcBef>
              <a:buFont typeface="Arial"/>
              <a:buChar char="•"/>
              <a:defRPr sz="2400" kern="1200">
                <a:solidFill>
                  <a:schemeClr val="tx1"/>
                </a:solidFill>
                <a:latin typeface="Avenir LT 45 Book"/>
                <a:ea typeface="+mn-ea"/>
                <a:cs typeface="Avenir LT 45 Book"/>
              </a:defRPr>
            </a:lvl3pPr>
            <a:lvl4pPr marL="16002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4pPr>
            <a:lvl5pPr marL="20574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Font typeface="Arial"/>
              <a:buNone/>
            </a:pPr>
            <a:r>
              <a:rPr lang="en-US" sz="2400" dirty="0"/>
              <a:t>Steps for computing the model, focusing on K+ current:</a:t>
            </a:r>
          </a:p>
        </p:txBody>
      </p:sp>
      <p:sp>
        <p:nvSpPr>
          <p:cNvPr id="33" name="Slide Number Placeholder 1"/>
          <p:cNvSpPr>
            <a:spLocks noGrp="1"/>
          </p:cNvSpPr>
          <p:nvPr>
            <p:ph type="sldNum" sz="quarter" idx="12"/>
          </p:nvPr>
        </p:nvSpPr>
        <p:spPr>
          <a:xfrm>
            <a:off x="6688943" y="6098376"/>
            <a:ext cx="2133600" cy="365125"/>
          </a:xfrm>
        </p:spPr>
        <p:txBody>
          <a:bodyPr/>
          <a:lstStyle/>
          <a:p>
            <a:fld id="{D3823323-2E50-C344-810E-3FBBBD21E4F7}" type="slidenum">
              <a:rPr lang="en-US" sz="1400" smtClean="0"/>
              <a:t>41</a:t>
            </a:fld>
            <a:endParaRPr lang="en-US" sz="1400" dirty="0"/>
          </a:p>
        </p:txBody>
      </p:sp>
      <p:graphicFrame>
        <p:nvGraphicFramePr>
          <p:cNvPr id="9" name="Object 8"/>
          <p:cNvGraphicFramePr>
            <a:graphicFrameLocks noChangeAspect="1"/>
          </p:cNvGraphicFramePr>
          <p:nvPr>
            <p:extLst>
              <p:ext uri="{D42A27DB-BD31-4B8C-83A1-F6EECF244321}">
                <p14:modId xmlns:p14="http://schemas.microsoft.com/office/powerpoint/2010/main" val="534962044"/>
              </p:ext>
            </p:extLst>
          </p:nvPr>
        </p:nvGraphicFramePr>
        <p:xfrm>
          <a:off x="1779533" y="785364"/>
          <a:ext cx="5572426" cy="814836"/>
        </p:xfrm>
        <a:graphic>
          <a:graphicData uri="http://schemas.openxmlformats.org/presentationml/2006/ole">
            <mc:AlternateContent xmlns:mc="http://schemas.openxmlformats.org/markup-compatibility/2006">
              <mc:Choice xmlns:v="urn:schemas-microsoft-com:vml" Requires="v">
                <p:oleObj spid="_x0000_s109756" name="Equation" r:id="rId3" imgW="2692400" imgH="393700" progId="Equation.DSMT4">
                  <p:embed/>
                </p:oleObj>
              </mc:Choice>
              <mc:Fallback>
                <p:oleObj name="Equation" r:id="rId3" imgW="2692400" imgH="393700" progId="Equation.DSMT4">
                  <p:embed/>
                  <p:pic>
                    <p:nvPicPr>
                      <p:cNvPr id="9" name="Object 8"/>
                      <p:cNvPicPr/>
                      <p:nvPr/>
                    </p:nvPicPr>
                    <p:blipFill>
                      <a:blip r:embed="rId4"/>
                      <a:stretch>
                        <a:fillRect/>
                      </a:stretch>
                    </p:blipFill>
                    <p:spPr>
                      <a:xfrm>
                        <a:off x="1779533" y="785364"/>
                        <a:ext cx="5572426" cy="814836"/>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F1092443-2120-1144-9A93-6DB1A12DD952}"/>
              </a:ext>
            </a:extLst>
          </p:cNvPr>
          <p:cNvGrpSpPr/>
          <p:nvPr/>
        </p:nvGrpSpPr>
        <p:grpSpPr>
          <a:xfrm>
            <a:off x="1435293" y="2661018"/>
            <a:ext cx="5253650" cy="844598"/>
            <a:chOff x="1435293" y="2661018"/>
            <a:chExt cx="5253650" cy="844598"/>
          </a:xfrm>
        </p:grpSpPr>
        <p:grpSp>
          <p:nvGrpSpPr>
            <p:cNvPr id="41" name="Group 126">
              <a:extLst>
                <a:ext uri="{FF2B5EF4-FFF2-40B4-BE49-F238E27FC236}">
                  <a16:creationId xmlns:a16="http://schemas.microsoft.com/office/drawing/2014/main" id="{020D21F1-6AC3-FD40-889E-7E5EE4F573E3}"/>
                </a:ext>
              </a:extLst>
            </p:cNvPr>
            <p:cNvGrpSpPr/>
            <p:nvPr/>
          </p:nvGrpSpPr>
          <p:grpSpPr>
            <a:xfrm>
              <a:off x="1435293" y="2661018"/>
              <a:ext cx="2124361" cy="723718"/>
              <a:chOff x="2743200" y="2628900"/>
              <a:chExt cx="3721100" cy="1267688"/>
            </a:xfrm>
          </p:grpSpPr>
          <p:sp>
            <p:nvSpPr>
              <p:cNvPr id="42" name="Oval 41">
                <a:extLst>
                  <a:ext uri="{FF2B5EF4-FFF2-40B4-BE49-F238E27FC236}">
                    <a16:creationId xmlns:a16="http://schemas.microsoft.com/office/drawing/2014/main" id="{DFF69BFB-20AC-194F-BB3F-DFC49DB2BCD2}"/>
                  </a:ext>
                </a:extLst>
              </p:cNvPr>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Helvetica"/>
                  <a:cs typeface="Helvetica"/>
                </a:endParaRPr>
              </a:p>
            </p:txBody>
          </p:sp>
          <p:sp>
            <p:nvSpPr>
              <p:cNvPr id="43" name="Oval 42">
                <a:extLst>
                  <a:ext uri="{FF2B5EF4-FFF2-40B4-BE49-F238E27FC236}">
                    <a16:creationId xmlns:a16="http://schemas.microsoft.com/office/drawing/2014/main" id="{0AA15727-6486-AF4A-B509-4C693FAF5AED}"/>
                  </a:ext>
                </a:extLst>
              </p:cNvPr>
              <p:cNvSpPr/>
              <p:nvPr/>
            </p:nvSpPr>
            <p:spPr>
              <a:xfrm>
                <a:off x="2955352" y="3205593"/>
                <a:ext cx="690995" cy="690995"/>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latin typeface="Helvetica"/>
                  <a:cs typeface="Helvetica"/>
                </a:endParaRPr>
              </a:p>
            </p:txBody>
          </p:sp>
          <p:grpSp>
            <p:nvGrpSpPr>
              <p:cNvPr id="44" name="Group 50">
                <a:extLst>
                  <a:ext uri="{FF2B5EF4-FFF2-40B4-BE49-F238E27FC236}">
                    <a16:creationId xmlns:a16="http://schemas.microsoft.com/office/drawing/2014/main" id="{DE19FE17-6481-6149-BC69-52E84BDD02A7}"/>
                  </a:ext>
                </a:extLst>
              </p:cNvPr>
              <p:cNvGrpSpPr/>
              <p:nvPr/>
            </p:nvGrpSpPr>
            <p:grpSpPr>
              <a:xfrm>
                <a:off x="3962400" y="3302000"/>
                <a:ext cx="1023973" cy="153591"/>
                <a:chOff x="1981200" y="1905000"/>
                <a:chExt cx="2550668" cy="382588"/>
              </a:xfrm>
            </p:grpSpPr>
            <p:cxnSp>
              <p:nvCxnSpPr>
                <p:cNvPr id="51" name="Straight Connector 50">
                  <a:extLst>
                    <a:ext uri="{FF2B5EF4-FFF2-40B4-BE49-F238E27FC236}">
                      <a16:creationId xmlns:a16="http://schemas.microsoft.com/office/drawing/2014/main" id="{FAB7C4CC-8246-F240-BACB-BBDE5AA96107}"/>
                    </a:ext>
                  </a:extLst>
                </p:cNvPr>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79FBFB2-2BAE-1842-9915-5FE65D6CD1FC}"/>
                    </a:ext>
                  </a:extLst>
                </p:cNvPr>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51">
                <a:extLst>
                  <a:ext uri="{FF2B5EF4-FFF2-40B4-BE49-F238E27FC236}">
                    <a16:creationId xmlns:a16="http://schemas.microsoft.com/office/drawing/2014/main" id="{A75C045D-4454-B242-B64C-062F01CD4179}"/>
                  </a:ext>
                </a:extLst>
              </p:cNvPr>
              <p:cNvGrpSpPr/>
              <p:nvPr/>
            </p:nvGrpSpPr>
            <p:grpSpPr>
              <a:xfrm flipH="1" flipV="1">
                <a:off x="3975100" y="3556000"/>
                <a:ext cx="1023973" cy="153591"/>
                <a:chOff x="1981200" y="1905000"/>
                <a:chExt cx="2550668" cy="382588"/>
              </a:xfrm>
            </p:grpSpPr>
            <p:cxnSp>
              <p:nvCxnSpPr>
                <p:cNvPr id="49" name="Straight Connector 48">
                  <a:extLst>
                    <a:ext uri="{FF2B5EF4-FFF2-40B4-BE49-F238E27FC236}">
                      <a16:creationId xmlns:a16="http://schemas.microsoft.com/office/drawing/2014/main" id="{A82690E4-D5F6-2C47-956E-9A50C8AD8866}"/>
                    </a:ext>
                  </a:extLst>
                </p:cNvPr>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7B1EF46-68C7-C24D-903F-4B07A0E07D04}"/>
                    </a:ext>
                  </a:extLst>
                </p:cNvPr>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5E245B5E-1972-9348-952A-2E3F08CB0B49}"/>
                  </a:ext>
                </a:extLst>
              </p:cNvPr>
              <p:cNvSpPr txBox="1"/>
              <p:nvPr/>
            </p:nvSpPr>
            <p:spPr>
              <a:xfrm>
                <a:off x="2743200" y="2628900"/>
                <a:ext cx="1300606" cy="539112"/>
              </a:xfrm>
              <a:prstGeom prst="rect">
                <a:avLst/>
              </a:prstGeom>
              <a:noFill/>
            </p:spPr>
            <p:txBody>
              <a:bodyPr wrap="none" rtlCol="0">
                <a:spAutoFit/>
              </a:bodyPr>
              <a:lstStyle/>
              <a:p>
                <a:r>
                  <a:rPr lang="en-US" sz="1400" dirty="0">
                    <a:latin typeface="Arial"/>
                    <a:cs typeface="Arial"/>
                  </a:rPr>
                  <a:t>Closed</a:t>
                </a:r>
              </a:p>
            </p:txBody>
          </p:sp>
          <p:sp>
            <p:nvSpPr>
              <p:cNvPr id="48" name="TextBox 47">
                <a:extLst>
                  <a:ext uri="{FF2B5EF4-FFF2-40B4-BE49-F238E27FC236}">
                    <a16:creationId xmlns:a16="http://schemas.microsoft.com/office/drawing/2014/main" id="{A88FFE86-CBFD-4849-893F-A9F5E95218D1}"/>
                  </a:ext>
                </a:extLst>
              </p:cNvPr>
              <p:cNvSpPr txBox="1"/>
              <p:nvPr/>
            </p:nvSpPr>
            <p:spPr>
              <a:xfrm>
                <a:off x="5321300" y="2628900"/>
                <a:ext cx="1143000" cy="539112"/>
              </a:xfrm>
              <a:prstGeom prst="rect">
                <a:avLst/>
              </a:prstGeom>
              <a:noFill/>
            </p:spPr>
            <p:txBody>
              <a:bodyPr wrap="square" rtlCol="0">
                <a:spAutoFit/>
              </a:bodyPr>
              <a:lstStyle/>
              <a:p>
                <a:r>
                  <a:rPr lang="en-US" sz="1400" dirty="0">
                    <a:latin typeface="Arial"/>
                    <a:cs typeface="Arial"/>
                  </a:rPr>
                  <a:t>Open</a:t>
                </a:r>
              </a:p>
            </p:txBody>
          </p:sp>
        </p:grpSp>
        <p:sp>
          <p:nvSpPr>
            <p:cNvPr id="10" name="TextBox 9">
              <a:extLst>
                <a:ext uri="{FF2B5EF4-FFF2-40B4-BE49-F238E27FC236}">
                  <a16:creationId xmlns:a16="http://schemas.microsoft.com/office/drawing/2014/main" id="{A5528A49-C518-AE44-8081-A7A78BBDF176}"/>
                </a:ext>
              </a:extLst>
            </p:cNvPr>
            <p:cNvSpPr txBox="1"/>
            <p:nvPr/>
          </p:nvSpPr>
          <p:spPr>
            <a:xfrm>
              <a:off x="1546862" y="3040707"/>
              <a:ext cx="423514" cy="307777"/>
            </a:xfrm>
            <a:prstGeom prst="rect">
              <a:avLst/>
            </a:prstGeom>
            <a:noFill/>
          </p:spPr>
          <p:txBody>
            <a:bodyPr wrap="none" rtlCol="0">
              <a:spAutoFit/>
            </a:bodyPr>
            <a:lstStyle/>
            <a:p>
              <a:r>
                <a:rPr lang="en-US" sz="1400" dirty="0">
                  <a:latin typeface="Times" pitchFamily="2" charset="0"/>
                </a:rPr>
                <a:t>1-n</a:t>
              </a:r>
            </a:p>
          </p:txBody>
        </p:sp>
        <p:sp>
          <p:nvSpPr>
            <p:cNvPr id="53" name="TextBox 52">
              <a:extLst>
                <a:ext uri="{FF2B5EF4-FFF2-40B4-BE49-F238E27FC236}">
                  <a16:creationId xmlns:a16="http://schemas.microsoft.com/office/drawing/2014/main" id="{EB9D979B-F29D-F146-8F10-94D4E7AF48AE}"/>
                </a:ext>
              </a:extLst>
            </p:cNvPr>
            <p:cNvSpPr txBox="1"/>
            <p:nvPr/>
          </p:nvSpPr>
          <p:spPr>
            <a:xfrm>
              <a:off x="3026254" y="2972216"/>
              <a:ext cx="274434" cy="307777"/>
            </a:xfrm>
            <a:prstGeom prst="rect">
              <a:avLst/>
            </a:prstGeom>
            <a:noFill/>
          </p:spPr>
          <p:txBody>
            <a:bodyPr wrap="none" rtlCol="0">
              <a:spAutoFit/>
            </a:bodyPr>
            <a:lstStyle/>
            <a:p>
              <a:r>
                <a:rPr lang="en-US" sz="1400" dirty="0">
                  <a:latin typeface="Times" pitchFamily="2" charset="0"/>
                </a:rPr>
                <a:t>n</a:t>
              </a:r>
            </a:p>
          </p:txBody>
        </p:sp>
        <p:pic>
          <p:nvPicPr>
            <p:cNvPr id="11" name="Picture 10">
              <a:extLst>
                <a:ext uri="{FF2B5EF4-FFF2-40B4-BE49-F238E27FC236}">
                  <a16:creationId xmlns:a16="http://schemas.microsoft.com/office/drawing/2014/main" id="{38B48E35-D8BC-0B4A-A334-78C2BEAC638D}"/>
                </a:ext>
              </a:extLst>
            </p:cNvPr>
            <p:cNvPicPr>
              <a:picLocks noChangeAspect="1"/>
            </p:cNvPicPr>
            <p:nvPr/>
          </p:nvPicPr>
          <p:blipFill>
            <a:blip r:embed="rId5"/>
            <a:stretch>
              <a:fillRect/>
            </a:stretch>
          </p:blipFill>
          <p:spPr>
            <a:xfrm>
              <a:off x="2276954" y="2819816"/>
              <a:ext cx="368300" cy="228600"/>
            </a:xfrm>
            <a:prstGeom prst="rect">
              <a:avLst/>
            </a:prstGeom>
          </p:spPr>
        </p:pic>
        <p:pic>
          <p:nvPicPr>
            <p:cNvPr id="13" name="Picture 12">
              <a:extLst>
                <a:ext uri="{FF2B5EF4-FFF2-40B4-BE49-F238E27FC236}">
                  <a16:creationId xmlns:a16="http://schemas.microsoft.com/office/drawing/2014/main" id="{C9F92C1F-FD24-7146-A73E-8CEAF97906FC}"/>
                </a:ext>
              </a:extLst>
            </p:cNvPr>
            <p:cNvPicPr>
              <a:picLocks noChangeAspect="1"/>
            </p:cNvPicPr>
            <p:nvPr/>
          </p:nvPicPr>
          <p:blipFill>
            <a:blip r:embed="rId6"/>
            <a:stretch>
              <a:fillRect/>
            </a:stretch>
          </p:blipFill>
          <p:spPr>
            <a:xfrm>
              <a:off x="2289654" y="3277016"/>
              <a:ext cx="355600" cy="228600"/>
            </a:xfrm>
            <a:prstGeom prst="rect">
              <a:avLst/>
            </a:prstGeom>
          </p:spPr>
        </p:pic>
        <p:pic>
          <p:nvPicPr>
            <p:cNvPr id="14" name="Picture 13">
              <a:extLst>
                <a:ext uri="{FF2B5EF4-FFF2-40B4-BE49-F238E27FC236}">
                  <a16:creationId xmlns:a16="http://schemas.microsoft.com/office/drawing/2014/main" id="{3BAC4818-A3B1-6F45-AC3E-4484BC390EF9}"/>
                </a:ext>
              </a:extLst>
            </p:cNvPr>
            <p:cNvPicPr>
              <a:picLocks noChangeAspect="1"/>
            </p:cNvPicPr>
            <p:nvPr/>
          </p:nvPicPr>
          <p:blipFill>
            <a:blip r:embed="rId7"/>
            <a:stretch>
              <a:fillRect/>
            </a:stretch>
          </p:blipFill>
          <p:spPr>
            <a:xfrm>
              <a:off x="3774026" y="2925006"/>
              <a:ext cx="2914917" cy="372117"/>
            </a:xfrm>
            <a:prstGeom prst="rect">
              <a:avLst/>
            </a:prstGeom>
          </p:spPr>
        </p:pic>
      </p:grpSp>
      <p:grpSp>
        <p:nvGrpSpPr>
          <p:cNvPr id="59" name="Group 58">
            <a:extLst>
              <a:ext uri="{FF2B5EF4-FFF2-40B4-BE49-F238E27FC236}">
                <a16:creationId xmlns:a16="http://schemas.microsoft.com/office/drawing/2014/main" id="{70CEB54E-0016-AF4A-9907-AB7009EFE871}"/>
              </a:ext>
            </a:extLst>
          </p:cNvPr>
          <p:cNvGrpSpPr/>
          <p:nvPr/>
        </p:nvGrpSpPr>
        <p:grpSpPr>
          <a:xfrm>
            <a:off x="2976913" y="885371"/>
            <a:ext cx="2936765" cy="1233543"/>
            <a:chOff x="2976913" y="885371"/>
            <a:chExt cx="2936765" cy="1233543"/>
          </a:xfrm>
        </p:grpSpPr>
        <p:sp>
          <p:nvSpPr>
            <p:cNvPr id="15" name="TextBox 14">
              <a:extLst>
                <a:ext uri="{FF2B5EF4-FFF2-40B4-BE49-F238E27FC236}">
                  <a16:creationId xmlns:a16="http://schemas.microsoft.com/office/drawing/2014/main" id="{E8EA5559-9F11-DB42-B82D-4EBD3C00D225}"/>
                </a:ext>
              </a:extLst>
            </p:cNvPr>
            <p:cNvSpPr txBox="1"/>
            <p:nvPr/>
          </p:nvSpPr>
          <p:spPr>
            <a:xfrm>
              <a:off x="4356842" y="1749582"/>
              <a:ext cx="1556836" cy="369332"/>
            </a:xfrm>
            <a:prstGeom prst="rect">
              <a:avLst/>
            </a:prstGeom>
            <a:noFill/>
          </p:spPr>
          <p:txBody>
            <a:bodyPr wrap="none" rtlCol="0">
              <a:spAutoFit/>
            </a:bodyPr>
            <a:lstStyle/>
            <a:p>
              <a:r>
                <a:rPr lang="en-US" dirty="0">
                  <a:solidFill>
                    <a:srgbClr val="FF0000"/>
                  </a:solidFill>
                </a:rPr>
                <a:t>state variable</a:t>
              </a:r>
            </a:p>
          </p:txBody>
        </p:sp>
        <p:cxnSp>
          <p:nvCxnSpPr>
            <p:cNvPr id="17" name="Straight Arrow Connector 16">
              <a:extLst>
                <a:ext uri="{FF2B5EF4-FFF2-40B4-BE49-F238E27FC236}">
                  <a16:creationId xmlns:a16="http://schemas.microsoft.com/office/drawing/2014/main" id="{1B141E3B-AA9C-4E4F-9E97-54D6C85BB0E2}"/>
                </a:ext>
              </a:extLst>
            </p:cNvPr>
            <p:cNvCxnSpPr/>
            <p:nvPr/>
          </p:nvCxnSpPr>
          <p:spPr bwMode="auto">
            <a:xfrm flipH="1" flipV="1">
              <a:off x="4578254" y="1396591"/>
              <a:ext cx="146146" cy="35600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1" name="Oval 20">
              <a:extLst>
                <a:ext uri="{FF2B5EF4-FFF2-40B4-BE49-F238E27FC236}">
                  <a16:creationId xmlns:a16="http://schemas.microsoft.com/office/drawing/2014/main" id="{5DFDDA27-5F29-2D42-86D8-A1237CF473CA}"/>
                </a:ext>
              </a:extLst>
            </p:cNvPr>
            <p:cNvSpPr/>
            <p:nvPr/>
          </p:nvSpPr>
          <p:spPr bwMode="auto">
            <a:xfrm flipH="1">
              <a:off x="4296229" y="885371"/>
              <a:ext cx="381000" cy="497952"/>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55" name="TextBox 54">
              <a:extLst>
                <a:ext uri="{FF2B5EF4-FFF2-40B4-BE49-F238E27FC236}">
                  <a16:creationId xmlns:a16="http://schemas.microsoft.com/office/drawing/2014/main" id="{3FD9BCB0-647B-D346-8914-533C0CE1E9EB}"/>
                </a:ext>
              </a:extLst>
            </p:cNvPr>
            <p:cNvSpPr txBox="1"/>
            <p:nvPr/>
          </p:nvSpPr>
          <p:spPr>
            <a:xfrm>
              <a:off x="2976913" y="1749582"/>
              <a:ext cx="1249060" cy="369332"/>
            </a:xfrm>
            <a:prstGeom prst="rect">
              <a:avLst/>
            </a:prstGeom>
            <a:noFill/>
          </p:spPr>
          <p:txBody>
            <a:bodyPr wrap="none" rtlCol="0">
              <a:spAutoFit/>
            </a:bodyPr>
            <a:lstStyle/>
            <a:p>
              <a:r>
                <a:rPr lang="en-US" dirty="0">
                  <a:solidFill>
                    <a:srgbClr val="0070C0"/>
                  </a:solidFill>
                </a:rPr>
                <a:t>Max cond.</a:t>
              </a:r>
            </a:p>
          </p:txBody>
        </p:sp>
        <p:sp>
          <p:nvSpPr>
            <p:cNvPr id="56" name="Oval 55">
              <a:extLst>
                <a:ext uri="{FF2B5EF4-FFF2-40B4-BE49-F238E27FC236}">
                  <a16:creationId xmlns:a16="http://schemas.microsoft.com/office/drawing/2014/main" id="{5CD7384F-31E8-BF40-BD3A-43896229B44C}"/>
                </a:ext>
              </a:extLst>
            </p:cNvPr>
            <p:cNvSpPr/>
            <p:nvPr/>
          </p:nvSpPr>
          <p:spPr bwMode="auto">
            <a:xfrm flipH="1">
              <a:off x="3962400" y="935779"/>
              <a:ext cx="428171" cy="469517"/>
            </a:xfrm>
            <a:prstGeom prst="ellipse">
              <a:avLst/>
            </a:pr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57" name="Straight Arrow Connector 56">
              <a:extLst>
                <a:ext uri="{FF2B5EF4-FFF2-40B4-BE49-F238E27FC236}">
                  <a16:creationId xmlns:a16="http://schemas.microsoft.com/office/drawing/2014/main" id="{31FBD198-76E8-7D4B-8E81-33E1EBCD9BC0}"/>
                </a:ext>
              </a:extLst>
            </p:cNvPr>
            <p:cNvCxnSpPr>
              <a:cxnSpLocks/>
            </p:cNvCxnSpPr>
            <p:nvPr/>
          </p:nvCxnSpPr>
          <p:spPr bwMode="auto">
            <a:xfrm flipV="1">
              <a:off x="3886200" y="1447800"/>
              <a:ext cx="263883" cy="351603"/>
            </a:xfrm>
            <a:prstGeom prst="straightConnector1">
              <a:avLst/>
            </a:prstGeom>
            <a:solidFill>
              <a:schemeClr val="accent1"/>
            </a:solidFill>
            <a:ln w="9525" cap="flat" cmpd="sng" algn="ctr">
              <a:solidFill>
                <a:srgbClr val="0070C0"/>
              </a:solidFill>
              <a:prstDash val="solid"/>
              <a:round/>
              <a:headEnd type="none" w="med" len="med"/>
              <a:tailEnd type="triangle"/>
            </a:ln>
            <a:effectLst/>
          </p:spPr>
        </p:cxnSp>
      </p:grpSp>
    </p:spTree>
    <p:extLst>
      <p:ext uri="{BB962C8B-B14F-4D97-AF65-F5344CB8AC3E}">
        <p14:creationId xmlns:p14="http://schemas.microsoft.com/office/powerpoint/2010/main" val="4206986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679450" y="331175"/>
            <a:ext cx="8229600" cy="139643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LT 45 Book"/>
                <a:ea typeface="+mn-ea"/>
                <a:cs typeface="Avenir LT 45 Book"/>
              </a:defRPr>
            </a:lvl1pPr>
            <a:lvl2pPr marL="742950" indent="-285750" algn="l" defTabSz="457200" rtl="0" eaLnBrk="1" latinLnBrk="0" hangingPunct="1">
              <a:spcBef>
                <a:spcPct val="20000"/>
              </a:spcBef>
              <a:buFont typeface="Arial"/>
              <a:buChar char="–"/>
              <a:defRPr sz="2800" kern="1200">
                <a:solidFill>
                  <a:schemeClr val="tx1"/>
                </a:solidFill>
                <a:latin typeface="Avenir LT 45 Book"/>
                <a:ea typeface="+mn-ea"/>
                <a:cs typeface="Avenir LT 45 Book"/>
              </a:defRPr>
            </a:lvl2pPr>
            <a:lvl3pPr marL="1143000" indent="-228600" algn="l" defTabSz="457200" rtl="0" eaLnBrk="1" latinLnBrk="0" hangingPunct="1">
              <a:spcBef>
                <a:spcPct val="20000"/>
              </a:spcBef>
              <a:buFont typeface="Arial"/>
              <a:buChar char="•"/>
              <a:defRPr sz="2400" kern="1200">
                <a:solidFill>
                  <a:schemeClr val="tx1"/>
                </a:solidFill>
                <a:latin typeface="Avenir LT 45 Book"/>
                <a:ea typeface="+mn-ea"/>
                <a:cs typeface="Avenir LT 45 Book"/>
              </a:defRPr>
            </a:lvl3pPr>
            <a:lvl4pPr marL="16002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4pPr>
            <a:lvl5pPr marL="20574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Font typeface="Arial"/>
              <a:buNone/>
            </a:pPr>
            <a:r>
              <a:rPr lang="en-US" sz="2400" dirty="0"/>
              <a:t>Steps for computing the model, focusing on K+ current:</a:t>
            </a:r>
          </a:p>
        </p:txBody>
      </p:sp>
      <p:grpSp>
        <p:nvGrpSpPr>
          <p:cNvPr id="12" name="Group 11"/>
          <p:cNvGrpSpPr/>
          <p:nvPr/>
        </p:nvGrpSpPr>
        <p:grpSpPr>
          <a:xfrm>
            <a:off x="1117560" y="3485372"/>
            <a:ext cx="7513678" cy="772110"/>
            <a:chOff x="812824" y="3954493"/>
            <a:chExt cx="7513678" cy="772110"/>
          </a:xfrm>
        </p:grpSpPr>
        <p:graphicFrame>
          <p:nvGraphicFramePr>
            <p:cNvPr id="4" name="Object 3"/>
            <p:cNvGraphicFramePr>
              <a:graphicFrameLocks noChangeAspect="1"/>
            </p:cNvGraphicFramePr>
            <p:nvPr>
              <p:extLst/>
            </p:nvPr>
          </p:nvGraphicFramePr>
          <p:xfrm>
            <a:off x="2304596" y="3954493"/>
            <a:ext cx="448322" cy="772110"/>
          </p:xfrm>
          <a:graphic>
            <a:graphicData uri="http://schemas.openxmlformats.org/presentationml/2006/ole">
              <mc:AlternateContent xmlns:mc="http://schemas.openxmlformats.org/markup-compatibility/2006">
                <mc:Choice xmlns:v="urn:schemas-microsoft-com:vml" Requires="v">
                  <p:oleObj spid="_x0000_s114914" name="Equation" r:id="rId3" imgW="228600" imgH="393700" progId="Equation.DSMT4">
                    <p:embed/>
                  </p:oleObj>
                </mc:Choice>
                <mc:Fallback>
                  <p:oleObj name="Equation" r:id="rId3" imgW="228600" imgH="393700" progId="Equation.DSMT4">
                    <p:embed/>
                    <p:pic>
                      <p:nvPicPr>
                        <p:cNvPr id="4" name="Object 3"/>
                        <p:cNvPicPr/>
                        <p:nvPr/>
                      </p:nvPicPr>
                      <p:blipFill>
                        <a:blip r:embed="rId4"/>
                        <a:stretch>
                          <a:fillRect/>
                        </a:stretch>
                      </p:blipFill>
                      <p:spPr>
                        <a:xfrm>
                          <a:off x="2304596" y="3954493"/>
                          <a:ext cx="448322" cy="77211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7707665" y="4081210"/>
            <a:ext cx="618837" cy="419584"/>
          </p:xfrm>
          <a:graphic>
            <a:graphicData uri="http://schemas.openxmlformats.org/presentationml/2006/ole">
              <mc:AlternateContent xmlns:mc="http://schemas.openxmlformats.org/markup-compatibility/2006">
                <mc:Choice xmlns:v="urn:schemas-microsoft-com:vml" Requires="v">
                  <p:oleObj spid="_x0000_s114915" name="Equation" r:id="rId5" imgW="279400" imgH="190500" progId="Equation.DSMT4">
                    <p:embed/>
                  </p:oleObj>
                </mc:Choice>
                <mc:Fallback>
                  <p:oleObj name="Equation" r:id="rId5" imgW="279400" imgH="190500" progId="Equation.DSMT4">
                    <p:embed/>
                    <p:pic>
                      <p:nvPicPr>
                        <p:cNvPr id="5" name="Object 4"/>
                        <p:cNvPicPr/>
                        <p:nvPr/>
                      </p:nvPicPr>
                      <p:blipFill>
                        <a:blip r:embed="rId6"/>
                        <a:stretch>
                          <a:fillRect/>
                        </a:stretch>
                      </p:blipFill>
                      <p:spPr>
                        <a:xfrm>
                          <a:off x="7707665" y="4081210"/>
                          <a:ext cx="618837" cy="419584"/>
                        </a:xfrm>
                        <a:prstGeom prst="rect">
                          <a:avLst/>
                        </a:prstGeom>
                      </p:spPr>
                    </p:pic>
                  </p:oleObj>
                </mc:Fallback>
              </mc:AlternateContent>
            </a:graphicData>
          </a:graphic>
        </p:graphicFrame>
        <p:sp>
          <p:nvSpPr>
            <p:cNvPr id="20" name="Content Placeholder 2"/>
            <p:cNvSpPr txBox="1">
              <a:spLocks/>
            </p:cNvSpPr>
            <p:nvPr/>
          </p:nvSpPr>
          <p:spPr>
            <a:xfrm>
              <a:off x="812824" y="4043921"/>
              <a:ext cx="7021837" cy="56457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LT 45 Book"/>
                  <a:ea typeface="+mn-ea"/>
                  <a:cs typeface="Avenir LT 45 Book"/>
                </a:defRPr>
              </a:lvl1pPr>
              <a:lvl2pPr marL="742950" indent="-285750" algn="l" defTabSz="457200" rtl="0" eaLnBrk="1" latinLnBrk="0" hangingPunct="1">
                <a:spcBef>
                  <a:spcPct val="20000"/>
                </a:spcBef>
                <a:buFont typeface="Arial"/>
                <a:buChar char="–"/>
                <a:defRPr sz="2800" kern="1200">
                  <a:solidFill>
                    <a:schemeClr val="tx1"/>
                  </a:solidFill>
                  <a:latin typeface="Avenir LT 45 Book"/>
                  <a:ea typeface="+mn-ea"/>
                  <a:cs typeface="Avenir LT 45 Book"/>
                </a:defRPr>
              </a:lvl2pPr>
              <a:lvl3pPr marL="1143000" indent="-228600" algn="l" defTabSz="457200" rtl="0" eaLnBrk="1" latinLnBrk="0" hangingPunct="1">
                <a:spcBef>
                  <a:spcPct val="20000"/>
                </a:spcBef>
                <a:buFont typeface="Arial"/>
                <a:buChar char="•"/>
                <a:defRPr sz="2400" kern="1200">
                  <a:solidFill>
                    <a:schemeClr val="tx1"/>
                  </a:solidFill>
                  <a:latin typeface="Avenir LT 45 Book"/>
                  <a:ea typeface="+mn-ea"/>
                  <a:cs typeface="Avenir LT 45 Book"/>
                </a:defRPr>
              </a:lvl3pPr>
              <a:lvl4pPr marL="16002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4pPr>
              <a:lvl5pPr marL="20574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Compute         and integrate one time step to get   </a:t>
              </a:r>
            </a:p>
          </p:txBody>
        </p:sp>
      </p:grpSp>
      <p:grpSp>
        <p:nvGrpSpPr>
          <p:cNvPr id="30" name="Group 29"/>
          <p:cNvGrpSpPr/>
          <p:nvPr/>
        </p:nvGrpSpPr>
        <p:grpSpPr>
          <a:xfrm>
            <a:off x="1116938" y="4278118"/>
            <a:ext cx="7021837" cy="564573"/>
            <a:chOff x="802458" y="4693199"/>
            <a:chExt cx="7021837" cy="564573"/>
          </a:xfrm>
        </p:grpSpPr>
        <p:sp>
          <p:nvSpPr>
            <p:cNvPr id="22" name="Content Placeholder 2"/>
            <p:cNvSpPr txBox="1">
              <a:spLocks/>
            </p:cNvSpPr>
            <p:nvPr/>
          </p:nvSpPr>
          <p:spPr>
            <a:xfrm>
              <a:off x="802458" y="4693199"/>
              <a:ext cx="7021837" cy="56457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LT 45 Book"/>
                  <a:ea typeface="+mn-ea"/>
                  <a:cs typeface="Avenir LT 45 Book"/>
                </a:defRPr>
              </a:lvl1pPr>
              <a:lvl2pPr marL="742950" indent="-285750" algn="l" defTabSz="457200" rtl="0" eaLnBrk="1" latinLnBrk="0" hangingPunct="1">
                <a:spcBef>
                  <a:spcPct val="20000"/>
                </a:spcBef>
                <a:buFont typeface="Arial"/>
                <a:buChar char="–"/>
                <a:defRPr sz="2800" kern="1200">
                  <a:solidFill>
                    <a:schemeClr val="tx1"/>
                  </a:solidFill>
                  <a:latin typeface="Avenir LT 45 Book"/>
                  <a:ea typeface="+mn-ea"/>
                  <a:cs typeface="Avenir LT 45 Book"/>
                </a:defRPr>
              </a:lvl2pPr>
              <a:lvl3pPr marL="1143000" indent="-228600" algn="l" defTabSz="457200" rtl="0" eaLnBrk="1" latinLnBrk="0" hangingPunct="1">
                <a:spcBef>
                  <a:spcPct val="20000"/>
                </a:spcBef>
                <a:buFont typeface="Arial"/>
                <a:buChar char="•"/>
                <a:defRPr sz="2400" kern="1200">
                  <a:solidFill>
                    <a:schemeClr val="tx1"/>
                  </a:solidFill>
                  <a:latin typeface="Avenir LT 45 Book"/>
                  <a:ea typeface="+mn-ea"/>
                  <a:cs typeface="Avenir LT 45 Book"/>
                </a:defRPr>
              </a:lvl3pPr>
              <a:lvl4pPr marL="16002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4pPr>
              <a:lvl5pPr marL="20574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Compute K current:</a:t>
              </a:r>
            </a:p>
          </p:txBody>
        </p:sp>
        <p:graphicFrame>
          <p:nvGraphicFramePr>
            <p:cNvPr id="23" name="Object 22"/>
            <p:cNvGraphicFramePr>
              <a:graphicFrameLocks noChangeAspect="1"/>
            </p:cNvGraphicFramePr>
            <p:nvPr>
              <p:extLst/>
            </p:nvPr>
          </p:nvGraphicFramePr>
          <p:xfrm>
            <a:off x="4247995" y="4725943"/>
            <a:ext cx="2287588" cy="434975"/>
          </p:xfrm>
          <a:graphic>
            <a:graphicData uri="http://schemas.openxmlformats.org/presentationml/2006/ole">
              <mc:AlternateContent xmlns:mc="http://schemas.openxmlformats.org/markup-compatibility/2006">
                <mc:Choice xmlns:v="urn:schemas-microsoft-com:vml" Requires="v">
                  <p:oleObj spid="_x0000_s114916" name="Equation" r:id="rId7" imgW="1193800" imgH="228600" progId="Equation.DSMT4">
                    <p:embed/>
                  </p:oleObj>
                </mc:Choice>
                <mc:Fallback>
                  <p:oleObj name="Equation" r:id="rId7" imgW="1193800" imgH="228600" progId="Equation.DSMT4">
                    <p:embed/>
                    <p:pic>
                      <p:nvPicPr>
                        <p:cNvPr id="23" name="Object 22"/>
                        <p:cNvPicPr/>
                        <p:nvPr/>
                      </p:nvPicPr>
                      <p:blipFill>
                        <a:blip r:embed="rId8"/>
                        <a:stretch>
                          <a:fillRect/>
                        </a:stretch>
                      </p:blipFill>
                      <p:spPr>
                        <a:xfrm>
                          <a:off x="4247995" y="4725943"/>
                          <a:ext cx="2287588" cy="434975"/>
                        </a:xfrm>
                        <a:prstGeom prst="rect">
                          <a:avLst/>
                        </a:prstGeom>
                      </p:spPr>
                    </p:pic>
                  </p:oleObj>
                </mc:Fallback>
              </mc:AlternateContent>
            </a:graphicData>
          </a:graphic>
        </p:graphicFrame>
      </p:grpSp>
      <p:grpSp>
        <p:nvGrpSpPr>
          <p:cNvPr id="31" name="Group 30"/>
          <p:cNvGrpSpPr/>
          <p:nvPr/>
        </p:nvGrpSpPr>
        <p:grpSpPr>
          <a:xfrm>
            <a:off x="1116938" y="4997484"/>
            <a:ext cx="7021837" cy="564573"/>
            <a:chOff x="779138" y="5466605"/>
            <a:chExt cx="7021837" cy="564573"/>
          </a:xfrm>
        </p:grpSpPr>
        <p:sp>
          <p:nvSpPr>
            <p:cNvPr id="24" name="Content Placeholder 2"/>
            <p:cNvSpPr txBox="1">
              <a:spLocks/>
            </p:cNvSpPr>
            <p:nvPr/>
          </p:nvSpPr>
          <p:spPr>
            <a:xfrm>
              <a:off x="779138" y="5466605"/>
              <a:ext cx="7021837" cy="56457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LT 45 Book"/>
                  <a:ea typeface="+mn-ea"/>
                  <a:cs typeface="Avenir LT 45 Book"/>
                </a:defRPr>
              </a:lvl1pPr>
              <a:lvl2pPr marL="742950" indent="-285750" algn="l" defTabSz="457200" rtl="0" eaLnBrk="1" latinLnBrk="0" hangingPunct="1">
                <a:spcBef>
                  <a:spcPct val="20000"/>
                </a:spcBef>
                <a:buFont typeface="Arial"/>
                <a:buChar char="–"/>
                <a:defRPr sz="2800" kern="1200">
                  <a:solidFill>
                    <a:schemeClr val="tx1"/>
                  </a:solidFill>
                  <a:latin typeface="Avenir LT 45 Book"/>
                  <a:ea typeface="+mn-ea"/>
                  <a:cs typeface="Avenir LT 45 Book"/>
                </a:defRPr>
              </a:lvl2pPr>
              <a:lvl3pPr marL="1143000" indent="-228600" algn="l" defTabSz="457200" rtl="0" eaLnBrk="1" latinLnBrk="0" hangingPunct="1">
                <a:spcBef>
                  <a:spcPct val="20000"/>
                </a:spcBef>
                <a:buFont typeface="Arial"/>
                <a:buChar char="•"/>
                <a:defRPr sz="2400" kern="1200">
                  <a:solidFill>
                    <a:schemeClr val="tx1"/>
                  </a:solidFill>
                  <a:latin typeface="Avenir LT 45 Book"/>
                  <a:ea typeface="+mn-ea"/>
                  <a:cs typeface="Avenir LT 45 Book"/>
                </a:defRPr>
              </a:lvl3pPr>
              <a:lvl4pPr marL="16002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4pPr>
              <a:lvl5pPr marL="20574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Compute total membrane current:</a:t>
              </a:r>
            </a:p>
          </p:txBody>
        </p:sp>
        <p:graphicFrame>
          <p:nvGraphicFramePr>
            <p:cNvPr id="25" name="Object 24"/>
            <p:cNvGraphicFramePr>
              <a:graphicFrameLocks noChangeAspect="1"/>
            </p:cNvGraphicFramePr>
            <p:nvPr>
              <p:extLst/>
            </p:nvPr>
          </p:nvGraphicFramePr>
          <p:xfrm>
            <a:off x="5623445" y="5529393"/>
            <a:ext cx="2051156" cy="384592"/>
          </p:xfrm>
          <a:graphic>
            <a:graphicData uri="http://schemas.openxmlformats.org/presentationml/2006/ole">
              <mc:AlternateContent xmlns:mc="http://schemas.openxmlformats.org/markup-compatibility/2006">
                <mc:Choice xmlns:v="urn:schemas-microsoft-com:vml" Requires="v">
                  <p:oleObj spid="_x0000_s114917" name="Equation" r:id="rId9" imgW="1079500" imgH="203200" progId="Equation.DSMT4">
                    <p:embed/>
                  </p:oleObj>
                </mc:Choice>
                <mc:Fallback>
                  <p:oleObj name="Equation" r:id="rId9" imgW="1079500" imgH="203200" progId="Equation.DSMT4">
                    <p:embed/>
                    <p:pic>
                      <p:nvPicPr>
                        <p:cNvPr id="25" name="Object 24"/>
                        <p:cNvPicPr/>
                        <p:nvPr/>
                      </p:nvPicPr>
                      <p:blipFill>
                        <a:blip r:embed="rId10"/>
                        <a:stretch>
                          <a:fillRect/>
                        </a:stretch>
                      </p:blipFill>
                      <p:spPr>
                        <a:xfrm>
                          <a:off x="5623445" y="5529393"/>
                          <a:ext cx="2051156" cy="384592"/>
                        </a:xfrm>
                        <a:prstGeom prst="rect">
                          <a:avLst/>
                        </a:prstGeom>
                      </p:spPr>
                    </p:pic>
                  </p:oleObj>
                </mc:Fallback>
              </mc:AlternateContent>
            </a:graphicData>
          </a:graphic>
        </p:graphicFrame>
      </p:grpSp>
      <p:grpSp>
        <p:nvGrpSpPr>
          <p:cNvPr id="32" name="Group 31"/>
          <p:cNvGrpSpPr/>
          <p:nvPr/>
        </p:nvGrpSpPr>
        <p:grpSpPr>
          <a:xfrm>
            <a:off x="1127521" y="5552489"/>
            <a:ext cx="7021837" cy="772111"/>
            <a:chOff x="802458" y="5977715"/>
            <a:chExt cx="7021837" cy="772111"/>
          </a:xfrm>
        </p:grpSpPr>
        <p:sp>
          <p:nvSpPr>
            <p:cNvPr id="26" name="Content Placeholder 2"/>
            <p:cNvSpPr txBox="1">
              <a:spLocks/>
            </p:cNvSpPr>
            <p:nvPr/>
          </p:nvSpPr>
          <p:spPr>
            <a:xfrm>
              <a:off x="802458" y="6060590"/>
              <a:ext cx="7021837" cy="56457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LT 45 Book"/>
                  <a:ea typeface="+mn-ea"/>
                  <a:cs typeface="Avenir LT 45 Book"/>
                </a:defRPr>
              </a:lvl1pPr>
              <a:lvl2pPr marL="742950" indent="-285750" algn="l" defTabSz="457200" rtl="0" eaLnBrk="1" latinLnBrk="0" hangingPunct="1">
                <a:spcBef>
                  <a:spcPct val="20000"/>
                </a:spcBef>
                <a:buFont typeface="Arial"/>
                <a:buChar char="–"/>
                <a:defRPr sz="2800" kern="1200">
                  <a:solidFill>
                    <a:schemeClr val="tx1"/>
                  </a:solidFill>
                  <a:latin typeface="Avenir LT 45 Book"/>
                  <a:ea typeface="+mn-ea"/>
                  <a:cs typeface="Avenir LT 45 Book"/>
                </a:defRPr>
              </a:lvl2pPr>
              <a:lvl3pPr marL="1143000" indent="-228600" algn="l" defTabSz="457200" rtl="0" eaLnBrk="1" latinLnBrk="0" hangingPunct="1">
                <a:spcBef>
                  <a:spcPct val="20000"/>
                </a:spcBef>
                <a:buFont typeface="Arial"/>
                <a:buChar char="•"/>
                <a:defRPr sz="2400" kern="1200">
                  <a:solidFill>
                    <a:schemeClr val="tx1"/>
                  </a:solidFill>
                  <a:latin typeface="Avenir LT 45 Book"/>
                  <a:ea typeface="+mn-ea"/>
                  <a:cs typeface="Avenir LT 45 Book"/>
                </a:defRPr>
              </a:lvl3pPr>
              <a:lvl4pPr marL="16002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4pPr>
              <a:lvl5pPr marL="20574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Integrate          to get        at next time step    </a:t>
              </a:r>
            </a:p>
          </p:txBody>
        </p:sp>
        <p:graphicFrame>
          <p:nvGraphicFramePr>
            <p:cNvPr id="27" name="Object 26"/>
            <p:cNvGraphicFramePr>
              <a:graphicFrameLocks noChangeAspect="1"/>
            </p:cNvGraphicFramePr>
            <p:nvPr>
              <p:extLst/>
            </p:nvPr>
          </p:nvGraphicFramePr>
          <p:xfrm>
            <a:off x="2234242" y="5977715"/>
            <a:ext cx="622670" cy="772111"/>
          </p:xfrm>
          <a:graphic>
            <a:graphicData uri="http://schemas.openxmlformats.org/presentationml/2006/ole">
              <mc:AlternateContent xmlns:mc="http://schemas.openxmlformats.org/markup-compatibility/2006">
                <mc:Choice xmlns:v="urn:schemas-microsoft-com:vml" Requires="v">
                  <p:oleObj spid="_x0000_s114918" name="Equation" r:id="rId11" imgW="317500" imgH="393700" progId="Equation.DSMT4">
                    <p:embed/>
                  </p:oleObj>
                </mc:Choice>
                <mc:Fallback>
                  <p:oleObj name="Equation" r:id="rId11" imgW="317500" imgH="393700" progId="Equation.DSMT4">
                    <p:embed/>
                    <p:pic>
                      <p:nvPicPr>
                        <p:cNvPr id="27" name="Object 26"/>
                        <p:cNvPicPr/>
                        <p:nvPr/>
                      </p:nvPicPr>
                      <p:blipFill>
                        <a:blip r:embed="rId12"/>
                        <a:stretch>
                          <a:fillRect/>
                        </a:stretch>
                      </p:blipFill>
                      <p:spPr>
                        <a:xfrm>
                          <a:off x="2234242" y="5977715"/>
                          <a:ext cx="622670" cy="772111"/>
                        </a:xfrm>
                        <a:prstGeom prst="rect">
                          <a:avLst/>
                        </a:prstGeom>
                      </p:spPr>
                    </p:pic>
                  </p:oleObj>
                </mc:Fallback>
              </mc:AlternateContent>
            </a:graphicData>
          </a:graphic>
        </p:graphicFrame>
        <p:graphicFrame>
          <p:nvGraphicFramePr>
            <p:cNvPr id="28" name="Object 27"/>
            <p:cNvGraphicFramePr>
              <a:graphicFrameLocks noChangeAspect="1"/>
            </p:cNvGraphicFramePr>
            <p:nvPr>
              <p:extLst/>
            </p:nvPr>
          </p:nvGraphicFramePr>
          <p:xfrm>
            <a:off x="3867081" y="6120969"/>
            <a:ext cx="373602" cy="398508"/>
          </p:xfrm>
          <a:graphic>
            <a:graphicData uri="http://schemas.openxmlformats.org/presentationml/2006/ole">
              <mc:AlternateContent xmlns:mc="http://schemas.openxmlformats.org/markup-compatibility/2006">
                <mc:Choice xmlns:v="urn:schemas-microsoft-com:vml" Requires="v">
                  <p:oleObj spid="_x0000_s114919" name="Equation" r:id="rId13" imgW="190500" imgH="203200" progId="Equation.DSMT4">
                    <p:embed/>
                  </p:oleObj>
                </mc:Choice>
                <mc:Fallback>
                  <p:oleObj name="Equation" r:id="rId13" imgW="190500" imgH="203200" progId="Equation.DSMT4">
                    <p:embed/>
                    <p:pic>
                      <p:nvPicPr>
                        <p:cNvPr id="28" name="Object 27"/>
                        <p:cNvPicPr/>
                        <p:nvPr/>
                      </p:nvPicPr>
                      <p:blipFill>
                        <a:blip r:embed="rId14"/>
                        <a:stretch>
                          <a:fillRect/>
                        </a:stretch>
                      </p:blipFill>
                      <p:spPr>
                        <a:xfrm>
                          <a:off x="3867081" y="6120969"/>
                          <a:ext cx="373602" cy="398508"/>
                        </a:xfrm>
                        <a:prstGeom prst="rect">
                          <a:avLst/>
                        </a:prstGeom>
                      </p:spPr>
                    </p:pic>
                  </p:oleObj>
                </mc:Fallback>
              </mc:AlternateContent>
            </a:graphicData>
          </a:graphic>
        </p:graphicFrame>
      </p:grpSp>
      <p:grpSp>
        <p:nvGrpSpPr>
          <p:cNvPr id="7" name="Group 6"/>
          <p:cNvGrpSpPr/>
          <p:nvPr/>
        </p:nvGrpSpPr>
        <p:grpSpPr>
          <a:xfrm>
            <a:off x="1116938" y="2464263"/>
            <a:ext cx="7021837" cy="564573"/>
            <a:chOff x="586202" y="3160207"/>
            <a:chExt cx="7021837" cy="564573"/>
          </a:xfrm>
        </p:grpSpPr>
        <p:sp>
          <p:nvSpPr>
            <p:cNvPr id="18" name="Content Placeholder 2"/>
            <p:cNvSpPr txBox="1">
              <a:spLocks/>
            </p:cNvSpPr>
            <p:nvPr/>
          </p:nvSpPr>
          <p:spPr>
            <a:xfrm>
              <a:off x="586202" y="3160207"/>
              <a:ext cx="7021837" cy="56457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LT 45 Book"/>
                  <a:ea typeface="+mn-ea"/>
                  <a:cs typeface="Avenir LT 45 Book"/>
                </a:defRPr>
              </a:lvl1pPr>
              <a:lvl2pPr marL="742950" indent="-285750" algn="l" defTabSz="457200" rtl="0" eaLnBrk="1" latinLnBrk="0" hangingPunct="1">
                <a:spcBef>
                  <a:spcPct val="20000"/>
                </a:spcBef>
                <a:buFont typeface="Arial"/>
                <a:buChar char="–"/>
                <a:defRPr sz="2800" kern="1200">
                  <a:solidFill>
                    <a:schemeClr val="tx1"/>
                  </a:solidFill>
                  <a:latin typeface="Avenir LT 45 Book"/>
                  <a:ea typeface="+mn-ea"/>
                  <a:cs typeface="Avenir LT 45 Book"/>
                </a:defRPr>
              </a:lvl2pPr>
              <a:lvl3pPr marL="1143000" indent="-228600" algn="l" defTabSz="457200" rtl="0" eaLnBrk="1" latinLnBrk="0" hangingPunct="1">
                <a:spcBef>
                  <a:spcPct val="20000"/>
                </a:spcBef>
                <a:buFont typeface="Arial"/>
                <a:buChar char="•"/>
                <a:defRPr sz="2400" kern="1200">
                  <a:solidFill>
                    <a:schemeClr val="tx1"/>
                  </a:solidFill>
                  <a:latin typeface="Avenir LT 45 Book"/>
                  <a:ea typeface="+mn-ea"/>
                  <a:cs typeface="Avenir LT 45 Book"/>
                </a:defRPr>
              </a:lvl3pPr>
              <a:lvl4pPr marL="16002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4pPr>
              <a:lvl5pPr marL="20574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Start with      at time step t </a:t>
              </a:r>
            </a:p>
          </p:txBody>
        </p:sp>
        <p:graphicFrame>
          <p:nvGraphicFramePr>
            <p:cNvPr id="29" name="Object 28"/>
            <p:cNvGraphicFramePr>
              <a:graphicFrameLocks noChangeAspect="1"/>
            </p:cNvGraphicFramePr>
            <p:nvPr>
              <p:extLst/>
            </p:nvPr>
          </p:nvGraphicFramePr>
          <p:xfrm>
            <a:off x="2046287" y="3231864"/>
            <a:ext cx="373602" cy="398508"/>
          </p:xfrm>
          <a:graphic>
            <a:graphicData uri="http://schemas.openxmlformats.org/presentationml/2006/ole">
              <mc:AlternateContent xmlns:mc="http://schemas.openxmlformats.org/markup-compatibility/2006">
                <mc:Choice xmlns:v="urn:schemas-microsoft-com:vml" Requires="v">
                  <p:oleObj spid="_x0000_s114920" name="Equation" r:id="rId15" imgW="190500" imgH="203200" progId="Equation.DSMT4">
                    <p:embed/>
                  </p:oleObj>
                </mc:Choice>
                <mc:Fallback>
                  <p:oleObj name="Equation" r:id="rId15" imgW="190500" imgH="203200" progId="Equation.DSMT4">
                    <p:embed/>
                    <p:pic>
                      <p:nvPicPr>
                        <p:cNvPr id="29" name="Object 28"/>
                        <p:cNvPicPr/>
                        <p:nvPr/>
                      </p:nvPicPr>
                      <p:blipFill>
                        <a:blip r:embed="rId14"/>
                        <a:stretch>
                          <a:fillRect/>
                        </a:stretch>
                      </p:blipFill>
                      <p:spPr>
                        <a:xfrm>
                          <a:off x="2046287" y="3231864"/>
                          <a:ext cx="373602" cy="398508"/>
                        </a:xfrm>
                        <a:prstGeom prst="rect">
                          <a:avLst/>
                        </a:prstGeom>
                      </p:spPr>
                    </p:pic>
                  </p:oleObj>
                </mc:Fallback>
              </mc:AlternateContent>
            </a:graphicData>
          </a:graphic>
        </p:graphicFrame>
      </p:grpSp>
      <p:grpSp>
        <p:nvGrpSpPr>
          <p:cNvPr id="45" name="Group 44"/>
          <p:cNvGrpSpPr/>
          <p:nvPr/>
        </p:nvGrpSpPr>
        <p:grpSpPr>
          <a:xfrm>
            <a:off x="484224" y="3239219"/>
            <a:ext cx="421056" cy="2672700"/>
            <a:chOff x="484224" y="2978800"/>
            <a:chExt cx="421056" cy="3451948"/>
          </a:xfrm>
        </p:grpSpPr>
        <p:cxnSp>
          <p:nvCxnSpPr>
            <p:cNvPr id="35" name="Straight Connector 34"/>
            <p:cNvCxnSpPr/>
            <p:nvPr/>
          </p:nvCxnSpPr>
          <p:spPr>
            <a:xfrm flipH="1">
              <a:off x="484224" y="6430748"/>
              <a:ext cx="421056"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87992" y="2978800"/>
              <a:ext cx="0" cy="3451948"/>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84224" y="2978800"/>
              <a:ext cx="421056" cy="0"/>
            </a:xfrm>
            <a:prstGeom prst="line">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33" name="Slide Number Placeholder 1"/>
          <p:cNvSpPr>
            <a:spLocks noGrp="1"/>
          </p:cNvSpPr>
          <p:nvPr>
            <p:ph type="sldNum" sz="quarter" idx="12"/>
          </p:nvPr>
        </p:nvSpPr>
        <p:spPr>
          <a:xfrm>
            <a:off x="6688943" y="6098376"/>
            <a:ext cx="2133600" cy="365125"/>
          </a:xfrm>
        </p:spPr>
        <p:txBody>
          <a:bodyPr/>
          <a:lstStyle/>
          <a:p>
            <a:fld id="{D3823323-2E50-C344-810E-3FBBBD21E4F7}" type="slidenum">
              <a:rPr lang="en-US" sz="1400" smtClean="0"/>
              <a:t>42</a:t>
            </a:fld>
            <a:endParaRPr lang="en-US" sz="1400" dirty="0"/>
          </a:p>
        </p:txBody>
      </p:sp>
      <p:grpSp>
        <p:nvGrpSpPr>
          <p:cNvPr id="2" name="Group 1"/>
          <p:cNvGrpSpPr/>
          <p:nvPr/>
        </p:nvGrpSpPr>
        <p:grpSpPr>
          <a:xfrm>
            <a:off x="1116938" y="3010227"/>
            <a:ext cx="7021837" cy="564573"/>
            <a:chOff x="1116938" y="2784003"/>
            <a:chExt cx="7021837" cy="564573"/>
          </a:xfrm>
        </p:grpSpPr>
        <p:sp>
          <p:nvSpPr>
            <p:cNvPr id="19" name="Content Placeholder 2"/>
            <p:cNvSpPr txBox="1">
              <a:spLocks/>
            </p:cNvSpPr>
            <p:nvPr/>
          </p:nvSpPr>
          <p:spPr>
            <a:xfrm>
              <a:off x="1116938" y="2784003"/>
              <a:ext cx="7021837" cy="56457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LT 45 Book"/>
                  <a:ea typeface="+mn-ea"/>
                  <a:cs typeface="Avenir LT 45 Book"/>
                </a:defRPr>
              </a:lvl1pPr>
              <a:lvl2pPr marL="742950" indent="-285750" algn="l" defTabSz="457200" rtl="0" eaLnBrk="1" latinLnBrk="0" hangingPunct="1">
                <a:spcBef>
                  <a:spcPct val="20000"/>
                </a:spcBef>
                <a:buFont typeface="Arial"/>
                <a:buChar char="–"/>
                <a:defRPr sz="2800" kern="1200">
                  <a:solidFill>
                    <a:schemeClr val="tx1"/>
                  </a:solidFill>
                  <a:latin typeface="Avenir LT 45 Book"/>
                  <a:ea typeface="+mn-ea"/>
                  <a:cs typeface="Avenir LT 45 Book"/>
                </a:defRPr>
              </a:lvl2pPr>
              <a:lvl3pPr marL="1143000" indent="-228600" algn="l" defTabSz="457200" rtl="0" eaLnBrk="1" latinLnBrk="0" hangingPunct="1">
                <a:spcBef>
                  <a:spcPct val="20000"/>
                </a:spcBef>
                <a:buFont typeface="Arial"/>
                <a:buChar char="•"/>
                <a:defRPr sz="2400" kern="1200">
                  <a:solidFill>
                    <a:schemeClr val="tx1"/>
                  </a:solidFill>
                  <a:latin typeface="Avenir LT 45 Book"/>
                  <a:ea typeface="+mn-ea"/>
                  <a:cs typeface="Avenir LT 45 Book"/>
                </a:defRPr>
              </a:lvl3pPr>
              <a:lvl4pPr marL="16002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4pPr>
              <a:lvl5pPr marL="2057400" indent="-228600" algn="l" defTabSz="457200" rtl="0" eaLnBrk="1" latinLnBrk="0" hangingPunct="1">
                <a:spcBef>
                  <a:spcPct val="20000"/>
                </a:spcBef>
                <a:buFont typeface="Arial"/>
                <a:buChar char="»"/>
                <a:defRPr sz="2000" kern="1200">
                  <a:solidFill>
                    <a:schemeClr val="tx1"/>
                  </a:solidFill>
                  <a:latin typeface="Avenir LT 45 Book"/>
                  <a:ea typeface="+mn-ea"/>
                  <a:cs typeface="Avenir LT 45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Compute rate constants as a function of  </a:t>
              </a:r>
            </a:p>
          </p:txBody>
        </p:sp>
        <p:graphicFrame>
          <p:nvGraphicFramePr>
            <p:cNvPr id="34" name="Object 33"/>
            <p:cNvGraphicFramePr>
              <a:graphicFrameLocks noChangeAspect="1"/>
            </p:cNvGraphicFramePr>
            <p:nvPr>
              <p:extLst/>
            </p:nvPr>
          </p:nvGraphicFramePr>
          <p:xfrm>
            <a:off x="6688943" y="2854290"/>
            <a:ext cx="373602" cy="398508"/>
          </p:xfrm>
          <a:graphic>
            <a:graphicData uri="http://schemas.openxmlformats.org/presentationml/2006/ole">
              <mc:AlternateContent xmlns:mc="http://schemas.openxmlformats.org/markup-compatibility/2006">
                <mc:Choice xmlns:v="urn:schemas-microsoft-com:vml" Requires="v">
                  <p:oleObj spid="_x0000_s114921" name="Equation" r:id="rId16" imgW="190500" imgH="203200" progId="Equation.DSMT4">
                    <p:embed/>
                  </p:oleObj>
                </mc:Choice>
                <mc:Fallback>
                  <p:oleObj name="Equation" r:id="rId16" imgW="190500" imgH="203200" progId="Equation.DSMT4">
                    <p:embed/>
                    <p:pic>
                      <p:nvPicPr>
                        <p:cNvPr id="34" name="Object 33"/>
                        <p:cNvPicPr/>
                        <p:nvPr/>
                      </p:nvPicPr>
                      <p:blipFill>
                        <a:blip r:embed="rId14"/>
                        <a:stretch>
                          <a:fillRect/>
                        </a:stretch>
                      </p:blipFill>
                      <p:spPr>
                        <a:xfrm>
                          <a:off x="6688943" y="2854290"/>
                          <a:ext cx="373602" cy="398508"/>
                        </a:xfrm>
                        <a:prstGeom prst="rect">
                          <a:avLst/>
                        </a:prstGeom>
                      </p:spPr>
                    </p:pic>
                  </p:oleObj>
                </mc:Fallback>
              </mc:AlternateContent>
            </a:graphicData>
          </a:graphic>
        </p:graphicFrame>
      </p:grpSp>
      <p:graphicFrame>
        <p:nvGraphicFramePr>
          <p:cNvPr id="9" name="Object 8"/>
          <p:cNvGraphicFramePr>
            <a:graphicFrameLocks noChangeAspect="1"/>
          </p:cNvGraphicFramePr>
          <p:nvPr>
            <p:extLst/>
          </p:nvPr>
        </p:nvGraphicFramePr>
        <p:xfrm>
          <a:off x="1779533" y="785364"/>
          <a:ext cx="5572426" cy="814836"/>
        </p:xfrm>
        <a:graphic>
          <a:graphicData uri="http://schemas.openxmlformats.org/presentationml/2006/ole">
            <mc:AlternateContent xmlns:mc="http://schemas.openxmlformats.org/markup-compatibility/2006">
              <mc:Choice xmlns:v="urn:schemas-microsoft-com:vml" Requires="v">
                <p:oleObj spid="_x0000_s114922" name="Equation" r:id="rId17" imgW="2692400" imgH="393700" progId="Equation.DSMT4">
                  <p:embed/>
                </p:oleObj>
              </mc:Choice>
              <mc:Fallback>
                <p:oleObj name="Equation" r:id="rId17" imgW="2692400" imgH="393700" progId="Equation.DSMT4">
                  <p:embed/>
                  <p:pic>
                    <p:nvPicPr>
                      <p:cNvPr id="9" name="Object 8"/>
                      <p:cNvPicPr/>
                      <p:nvPr/>
                    </p:nvPicPr>
                    <p:blipFill>
                      <a:blip r:embed="rId18"/>
                      <a:stretch>
                        <a:fillRect/>
                      </a:stretch>
                    </p:blipFill>
                    <p:spPr>
                      <a:xfrm>
                        <a:off x="1779533" y="785364"/>
                        <a:ext cx="5572426" cy="814836"/>
                      </a:xfrm>
                      <a:prstGeom prst="rect">
                        <a:avLst/>
                      </a:prstGeom>
                    </p:spPr>
                  </p:pic>
                </p:oleObj>
              </mc:Fallback>
            </mc:AlternateContent>
          </a:graphicData>
        </a:graphic>
      </p:graphicFrame>
      <p:grpSp>
        <p:nvGrpSpPr>
          <p:cNvPr id="41" name="Group 126">
            <a:extLst>
              <a:ext uri="{FF2B5EF4-FFF2-40B4-BE49-F238E27FC236}">
                <a16:creationId xmlns:a16="http://schemas.microsoft.com/office/drawing/2014/main" id="{020D21F1-6AC3-FD40-889E-7E5EE4F573E3}"/>
              </a:ext>
            </a:extLst>
          </p:cNvPr>
          <p:cNvGrpSpPr/>
          <p:nvPr/>
        </p:nvGrpSpPr>
        <p:grpSpPr>
          <a:xfrm>
            <a:off x="152400" y="1524000"/>
            <a:ext cx="2124361" cy="723718"/>
            <a:chOff x="2743200" y="2628900"/>
            <a:chExt cx="3721100" cy="1267688"/>
          </a:xfrm>
        </p:grpSpPr>
        <p:sp>
          <p:nvSpPr>
            <p:cNvPr id="42" name="Oval 41">
              <a:extLst>
                <a:ext uri="{FF2B5EF4-FFF2-40B4-BE49-F238E27FC236}">
                  <a16:creationId xmlns:a16="http://schemas.microsoft.com/office/drawing/2014/main" id="{DFF69BFB-20AC-194F-BB3F-DFC49DB2BCD2}"/>
                </a:ext>
              </a:extLst>
            </p:cNvPr>
            <p:cNvSpPr/>
            <p:nvPr/>
          </p:nvSpPr>
          <p:spPr>
            <a:xfrm>
              <a:off x="5427962" y="3142094"/>
              <a:ext cx="690994" cy="690994"/>
            </a:xfrm>
            <a:prstGeom prst="ellipse">
              <a:avLst/>
            </a:prstGeom>
            <a:solidFill>
              <a:srgbClr val="DD645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Helvetica"/>
                <a:cs typeface="Helvetica"/>
              </a:endParaRPr>
            </a:p>
          </p:txBody>
        </p:sp>
        <p:sp>
          <p:nvSpPr>
            <p:cNvPr id="43" name="Oval 42">
              <a:extLst>
                <a:ext uri="{FF2B5EF4-FFF2-40B4-BE49-F238E27FC236}">
                  <a16:creationId xmlns:a16="http://schemas.microsoft.com/office/drawing/2014/main" id="{0AA15727-6486-AF4A-B509-4C693FAF5AED}"/>
                </a:ext>
              </a:extLst>
            </p:cNvPr>
            <p:cNvSpPr/>
            <p:nvPr/>
          </p:nvSpPr>
          <p:spPr>
            <a:xfrm>
              <a:off x="2955352" y="3205593"/>
              <a:ext cx="690995" cy="690995"/>
            </a:xfrm>
            <a:prstGeom prst="ellipse">
              <a:avLst/>
            </a:prstGeom>
            <a:solidFill>
              <a:srgbClr val="00C7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latin typeface="Helvetica"/>
                <a:cs typeface="Helvetica"/>
              </a:endParaRPr>
            </a:p>
          </p:txBody>
        </p:sp>
        <p:grpSp>
          <p:nvGrpSpPr>
            <p:cNvPr id="44" name="Group 50">
              <a:extLst>
                <a:ext uri="{FF2B5EF4-FFF2-40B4-BE49-F238E27FC236}">
                  <a16:creationId xmlns:a16="http://schemas.microsoft.com/office/drawing/2014/main" id="{DE19FE17-6481-6149-BC69-52E84BDD02A7}"/>
                </a:ext>
              </a:extLst>
            </p:cNvPr>
            <p:cNvGrpSpPr/>
            <p:nvPr/>
          </p:nvGrpSpPr>
          <p:grpSpPr>
            <a:xfrm>
              <a:off x="3962400" y="3302000"/>
              <a:ext cx="1023973" cy="153591"/>
              <a:chOff x="1981200" y="1905000"/>
              <a:chExt cx="2550668" cy="382588"/>
            </a:xfrm>
          </p:grpSpPr>
          <p:cxnSp>
            <p:nvCxnSpPr>
              <p:cNvPr id="51" name="Straight Connector 50">
                <a:extLst>
                  <a:ext uri="{FF2B5EF4-FFF2-40B4-BE49-F238E27FC236}">
                    <a16:creationId xmlns:a16="http://schemas.microsoft.com/office/drawing/2014/main" id="{FAB7C4CC-8246-F240-BACB-BBDE5AA96107}"/>
                  </a:ext>
                </a:extLst>
              </p:cNvPr>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79FBFB2-2BAE-1842-9915-5FE65D6CD1FC}"/>
                  </a:ext>
                </a:extLst>
              </p:cNvPr>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51">
              <a:extLst>
                <a:ext uri="{FF2B5EF4-FFF2-40B4-BE49-F238E27FC236}">
                  <a16:creationId xmlns:a16="http://schemas.microsoft.com/office/drawing/2014/main" id="{A75C045D-4454-B242-B64C-062F01CD4179}"/>
                </a:ext>
              </a:extLst>
            </p:cNvPr>
            <p:cNvGrpSpPr/>
            <p:nvPr/>
          </p:nvGrpSpPr>
          <p:grpSpPr>
            <a:xfrm flipH="1" flipV="1">
              <a:off x="3975100" y="3556000"/>
              <a:ext cx="1023973" cy="153591"/>
              <a:chOff x="1981200" y="1905000"/>
              <a:chExt cx="2550668" cy="382588"/>
            </a:xfrm>
          </p:grpSpPr>
          <p:cxnSp>
            <p:nvCxnSpPr>
              <p:cNvPr id="49" name="Straight Connector 48">
                <a:extLst>
                  <a:ext uri="{FF2B5EF4-FFF2-40B4-BE49-F238E27FC236}">
                    <a16:creationId xmlns:a16="http://schemas.microsoft.com/office/drawing/2014/main" id="{A82690E4-D5F6-2C47-956E-9A50C8AD8866}"/>
                  </a:ext>
                </a:extLst>
              </p:cNvPr>
              <p:cNvCxnSpPr/>
              <p:nvPr/>
            </p:nvCxnSpPr>
            <p:spPr>
              <a:xfrm>
                <a:off x="1981200" y="2286000"/>
                <a:ext cx="255066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7B1EF46-68C7-C24D-903F-4B07A0E07D04}"/>
                  </a:ext>
                </a:extLst>
              </p:cNvPr>
              <p:cNvCxnSpPr/>
              <p:nvPr/>
            </p:nvCxnSpPr>
            <p:spPr>
              <a:xfrm>
                <a:off x="3918863" y="1905000"/>
                <a:ext cx="613005" cy="382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5E245B5E-1972-9348-952A-2E3F08CB0B49}"/>
                </a:ext>
              </a:extLst>
            </p:cNvPr>
            <p:cNvSpPr txBox="1"/>
            <p:nvPr/>
          </p:nvSpPr>
          <p:spPr>
            <a:xfrm>
              <a:off x="2743200" y="2628900"/>
              <a:ext cx="1300606" cy="539112"/>
            </a:xfrm>
            <a:prstGeom prst="rect">
              <a:avLst/>
            </a:prstGeom>
            <a:noFill/>
          </p:spPr>
          <p:txBody>
            <a:bodyPr wrap="none" rtlCol="0">
              <a:spAutoFit/>
            </a:bodyPr>
            <a:lstStyle/>
            <a:p>
              <a:r>
                <a:rPr lang="en-US" sz="1400" dirty="0">
                  <a:latin typeface="Arial"/>
                  <a:cs typeface="Arial"/>
                </a:rPr>
                <a:t>Closed</a:t>
              </a:r>
            </a:p>
          </p:txBody>
        </p:sp>
        <p:sp>
          <p:nvSpPr>
            <p:cNvPr id="48" name="TextBox 47">
              <a:extLst>
                <a:ext uri="{FF2B5EF4-FFF2-40B4-BE49-F238E27FC236}">
                  <a16:creationId xmlns:a16="http://schemas.microsoft.com/office/drawing/2014/main" id="{A88FFE86-CBFD-4849-893F-A9F5E95218D1}"/>
                </a:ext>
              </a:extLst>
            </p:cNvPr>
            <p:cNvSpPr txBox="1"/>
            <p:nvPr/>
          </p:nvSpPr>
          <p:spPr>
            <a:xfrm>
              <a:off x="5321300" y="2628900"/>
              <a:ext cx="1143000" cy="539112"/>
            </a:xfrm>
            <a:prstGeom prst="rect">
              <a:avLst/>
            </a:prstGeom>
            <a:noFill/>
          </p:spPr>
          <p:txBody>
            <a:bodyPr wrap="square" rtlCol="0">
              <a:spAutoFit/>
            </a:bodyPr>
            <a:lstStyle/>
            <a:p>
              <a:r>
                <a:rPr lang="en-US" sz="1400" dirty="0">
                  <a:latin typeface="Arial"/>
                  <a:cs typeface="Arial"/>
                </a:rPr>
                <a:t>Open</a:t>
              </a:r>
            </a:p>
          </p:txBody>
        </p:sp>
      </p:grpSp>
      <p:sp>
        <p:nvSpPr>
          <p:cNvPr id="10" name="TextBox 9">
            <a:extLst>
              <a:ext uri="{FF2B5EF4-FFF2-40B4-BE49-F238E27FC236}">
                <a16:creationId xmlns:a16="http://schemas.microsoft.com/office/drawing/2014/main" id="{A5528A49-C518-AE44-8081-A7A78BBDF176}"/>
              </a:ext>
            </a:extLst>
          </p:cNvPr>
          <p:cNvSpPr txBox="1"/>
          <p:nvPr/>
        </p:nvSpPr>
        <p:spPr>
          <a:xfrm>
            <a:off x="263969" y="1903689"/>
            <a:ext cx="423514" cy="307777"/>
          </a:xfrm>
          <a:prstGeom prst="rect">
            <a:avLst/>
          </a:prstGeom>
          <a:noFill/>
        </p:spPr>
        <p:txBody>
          <a:bodyPr wrap="none" rtlCol="0">
            <a:spAutoFit/>
          </a:bodyPr>
          <a:lstStyle/>
          <a:p>
            <a:r>
              <a:rPr lang="en-US" sz="1400" dirty="0">
                <a:latin typeface="Times" pitchFamily="2" charset="0"/>
              </a:rPr>
              <a:t>1-n</a:t>
            </a:r>
          </a:p>
        </p:txBody>
      </p:sp>
      <p:sp>
        <p:nvSpPr>
          <p:cNvPr id="53" name="TextBox 52">
            <a:extLst>
              <a:ext uri="{FF2B5EF4-FFF2-40B4-BE49-F238E27FC236}">
                <a16:creationId xmlns:a16="http://schemas.microsoft.com/office/drawing/2014/main" id="{EB9D979B-F29D-F146-8F10-94D4E7AF48AE}"/>
              </a:ext>
            </a:extLst>
          </p:cNvPr>
          <p:cNvSpPr txBox="1"/>
          <p:nvPr/>
        </p:nvSpPr>
        <p:spPr>
          <a:xfrm>
            <a:off x="1743361" y="1835198"/>
            <a:ext cx="274434" cy="307777"/>
          </a:xfrm>
          <a:prstGeom prst="rect">
            <a:avLst/>
          </a:prstGeom>
          <a:noFill/>
        </p:spPr>
        <p:txBody>
          <a:bodyPr wrap="none" rtlCol="0">
            <a:spAutoFit/>
          </a:bodyPr>
          <a:lstStyle/>
          <a:p>
            <a:r>
              <a:rPr lang="en-US" sz="1400" dirty="0">
                <a:latin typeface="Times" pitchFamily="2" charset="0"/>
              </a:rPr>
              <a:t>n</a:t>
            </a:r>
          </a:p>
        </p:txBody>
      </p:sp>
      <p:pic>
        <p:nvPicPr>
          <p:cNvPr id="11" name="Picture 10">
            <a:extLst>
              <a:ext uri="{FF2B5EF4-FFF2-40B4-BE49-F238E27FC236}">
                <a16:creationId xmlns:a16="http://schemas.microsoft.com/office/drawing/2014/main" id="{38B48E35-D8BC-0B4A-A334-78C2BEAC638D}"/>
              </a:ext>
            </a:extLst>
          </p:cNvPr>
          <p:cNvPicPr>
            <a:picLocks noChangeAspect="1"/>
          </p:cNvPicPr>
          <p:nvPr/>
        </p:nvPicPr>
        <p:blipFill>
          <a:blip r:embed="rId19"/>
          <a:stretch>
            <a:fillRect/>
          </a:stretch>
        </p:blipFill>
        <p:spPr>
          <a:xfrm>
            <a:off x="994061" y="1682798"/>
            <a:ext cx="368300" cy="228600"/>
          </a:xfrm>
          <a:prstGeom prst="rect">
            <a:avLst/>
          </a:prstGeom>
        </p:spPr>
      </p:pic>
      <p:pic>
        <p:nvPicPr>
          <p:cNvPr id="13" name="Picture 12">
            <a:extLst>
              <a:ext uri="{FF2B5EF4-FFF2-40B4-BE49-F238E27FC236}">
                <a16:creationId xmlns:a16="http://schemas.microsoft.com/office/drawing/2014/main" id="{C9F92C1F-FD24-7146-A73E-8CEAF97906FC}"/>
              </a:ext>
            </a:extLst>
          </p:cNvPr>
          <p:cNvPicPr>
            <a:picLocks noChangeAspect="1"/>
          </p:cNvPicPr>
          <p:nvPr/>
        </p:nvPicPr>
        <p:blipFill>
          <a:blip r:embed="rId20"/>
          <a:stretch>
            <a:fillRect/>
          </a:stretch>
        </p:blipFill>
        <p:spPr>
          <a:xfrm>
            <a:off x="1006761" y="2139998"/>
            <a:ext cx="355600" cy="228600"/>
          </a:xfrm>
          <a:prstGeom prst="rect">
            <a:avLst/>
          </a:prstGeom>
        </p:spPr>
      </p:pic>
      <p:pic>
        <p:nvPicPr>
          <p:cNvPr id="14" name="Picture 13">
            <a:extLst>
              <a:ext uri="{FF2B5EF4-FFF2-40B4-BE49-F238E27FC236}">
                <a16:creationId xmlns:a16="http://schemas.microsoft.com/office/drawing/2014/main" id="{3BAC4818-A3B1-6F45-AC3E-4484BC390EF9}"/>
              </a:ext>
            </a:extLst>
          </p:cNvPr>
          <p:cNvPicPr>
            <a:picLocks noChangeAspect="1"/>
          </p:cNvPicPr>
          <p:nvPr/>
        </p:nvPicPr>
        <p:blipFill>
          <a:blip r:embed="rId21"/>
          <a:stretch>
            <a:fillRect/>
          </a:stretch>
        </p:blipFill>
        <p:spPr>
          <a:xfrm>
            <a:off x="2491133" y="1787988"/>
            <a:ext cx="2914917" cy="372117"/>
          </a:xfrm>
          <a:prstGeom prst="rect">
            <a:avLst/>
          </a:prstGeom>
        </p:spPr>
      </p:pic>
    </p:spTree>
    <p:extLst>
      <p:ext uri="{BB962C8B-B14F-4D97-AF65-F5344CB8AC3E}">
        <p14:creationId xmlns:p14="http://schemas.microsoft.com/office/powerpoint/2010/main" val="3685125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45230" y="196334"/>
            <a:ext cx="3253540" cy="492443"/>
          </a:xfrm>
          <a:prstGeom prst="rect">
            <a:avLst/>
          </a:prstGeom>
          <a:noFill/>
        </p:spPr>
        <p:txBody>
          <a:bodyPr wrap="none" rtlCol="0">
            <a:spAutoFit/>
          </a:bodyPr>
          <a:lstStyle/>
          <a:p>
            <a:r>
              <a:rPr lang="en-US" sz="2600" dirty="0"/>
              <a:t>Hodgkin Huxley Model</a:t>
            </a:r>
          </a:p>
        </p:txBody>
      </p:sp>
      <p:grpSp>
        <p:nvGrpSpPr>
          <p:cNvPr id="24" name="Group 23"/>
          <p:cNvGrpSpPr/>
          <p:nvPr/>
        </p:nvGrpSpPr>
        <p:grpSpPr>
          <a:xfrm>
            <a:off x="329245" y="1964194"/>
            <a:ext cx="5258752" cy="1686629"/>
            <a:chOff x="329245" y="1964194"/>
            <a:chExt cx="5258752" cy="1686629"/>
          </a:xfrm>
        </p:grpSpPr>
        <p:pic>
          <p:nvPicPr>
            <p:cNvPr id="7" name="Picture 6" descr="Screen Shot 2016-05-09 at 10.03.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66" y="2293940"/>
              <a:ext cx="4868331" cy="1356883"/>
            </a:xfrm>
            <a:prstGeom prst="rect">
              <a:avLst/>
            </a:prstGeom>
          </p:spPr>
        </p:pic>
        <p:sp>
          <p:nvSpPr>
            <p:cNvPr id="8" name="TextBox 7"/>
            <p:cNvSpPr txBox="1"/>
            <p:nvPr/>
          </p:nvSpPr>
          <p:spPr>
            <a:xfrm>
              <a:off x="329245" y="1964194"/>
              <a:ext cx="3399526" cy="369332"/>
            </a:xfrm>
            <a:prstGeom prst="rect">
              <a:avLst/>
            </a:prstGeom>
            <a:noFill/>
          </p:spPr>
          <p:txBody>
            <a:bodyPr wrap="none" rtlCol="0">
              <a:spAutoFit/>
            </a:bodyPr>
            <a:lstStyle/>
            <a:p>
              <a:r>
                <a:rPr lang="en-US" dirty="0"/>
                <a:t>Conductance state variables:</a:t>
              </a:r>
            </a:p>
          </p:txBody>
        </p:sp>
      </p:grpSp>
      <p:grpSp>
        <p:nvGrpSpPr>
          <p:cNvPr id="25" name="Group 24"/>
          <p:cNvGrpSpPr/>
          <p:nvPr/>
        </p:nvGrpSpPr>
        <p:grpSpPr>
          <a:xfrm>
            <a:off x="423333" y="3562491"/>
            <a:ext cx="7838723" cy="1746061"/>
            <a:chOff x="423333" y="3562491"/>
            <a:chExt cx="7838723" cy="1746061"/>
          </a:xfrm>
        </p:grpSpPr>
        <p:pic>
          <p:nvPicPr>
            <p:cNvPr id="9" name="Picture 8" descr="Screen Shot 2016-05-09 at 10.03.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470" y="3907556"/>
              <a:ext cx="3340837" cy="1400996"/>
            </a:xfrm>
            <a:prstGeom prst="rect">
              <a:avLst/>
            </a:prstGeom>
          </p:spPr>
        </p:pic>
        <p:pic>
          <p:nvPicPr>
            <p:cNvPr id="10" name="Picture 9" descr="Screen Shot 2016-05-09 at 10.03.4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3501" y="4020444"/>
              <a:ext cx="3118555" cy="1173511"/>
            </a:xfrm>
            <a:prstGeom prst="rect">
              <a:avLst/>
            </a:prstGeom>
          </p:spPr>
        </p:pic>
        <p:sp>
          <p:nvSpPr>
            <p:cNvPr id="12" name="TextBox 11"/>
            <p:cNvSpPr txBox="1"/>
            <p:nvPr/>
          </p:nvSpPr>
          <p:spPr>
            <a:xfrm>
              <a:off x="423333" y="3562491"/>
              <a:ext cx="2079115" cy="369332"/>
            </a:xfrm>
            <a:prstGeom prst="rect">
              <a:avLst/>
            </a:prstGeom>
            <a:noFill/>
          </p:spPr>
          <p:txBody>
            <a:bodyPr wrap="none" rtlCol="0">
              <a:spAutoFit/>
            </a:bodyPr>
            <a:lstStyle/>
            <a:p>
              <a:r>
                <a:rPr lang="en-US" dirty="0"/>
                <a:t>Rate “constants”:</a:t>
              </a:r>
            </a:p>
          </p:txBody>
        </p:sp>
      </p:grpSp>
      <p:grpSp>
        <p:nvGrpSpPr>
          <p:cNvPr id="23" name="Group 22"/>
          <p:cNvGrpSpPr/>
          <p:nvPr/>
        </p:nvGrpSpPr>
        <p:grpSpPr>
          <a:xfrm>
            <a:off x="395111" y="773668"/>
            <a:ext cx="6653389" cy="1095349"/>
            <a:chOff x="395111" y="773668"/>
            <a:chExt cx="6653389" cy="1095349"/>
          </a:xfrm>
        </p:grpSpPr>
        <p:sp>
          <p:nvSpPr>
            <p:cNvPr id="4" name="TextBox 3"/>
            <p:cNvSpPr txBox="1"/>
            <p:nvPr/>
          </p:nvSpPr>
          <p:spPr>
            <a:xfrm>
              <a:off x="395111" y="773668"/>
              <a:ext cx="5149817" cy="369332"/>
            </a:xfrm>
            <a:prstGeom prst="rect">
              <a:avLst/>
            </a:prstGeom>
            <a:noFill/>
          </p:spPr>
          <p:txBody>
            <a:bodyPr wrap="none" rtlCol="0">
              <a:spAutoFit/>
            </a:bodyPr>
            <a:lstStyle/>
            <a:p>
              <a:r>
                <a:rPr lang="en-US" dirty="0"/>
                <a:t>Voltage state variable (membrane equation):</a:t>
              </a:r>
            </a:p>
          </p:txBody>
        </p:sp>
        <p:graphicFrame>
          <p:nvGraphicFramePr>
            <p:cNvPr id="16" name="Object 15"/>
            <p:cNvGraphicFramePr>
              <a:graphicFrameLocks noChangeAspect="1"/>
            </p:cNvGraphicFramePr>
            <p:nvPr>
              <p:extLst/>
            </p:nvPr>
          </p:nvGraphicFramePr>
          <p:xfrm>
            <a:off x="1282628" y="1246222"/>
            <a:ext cx="5765872" cy="622795"/>
          </p:xfrm>
          <a:graphic>
            <a:graphicData uri="http://schemas.openxmlformats.org/presentationml/2006/ole">
              <mc:AlternateContent xmlns:mc="http://schemas.openxmlformats.org/markup-compatibility/2006">
                <mc:Choice xmlns:v="urn:schemas-microsoft-com:vml" Requires="v">
                  <p:oleObj spid="_x0000_s95413" name="Equation" r:id="rId6" imgW="3644900" imgH="393700" progId="Equation.DSMT4">
                    <p:embed/>
                  </p:oleObj>
                </mc:Choice>
                <mc:Fallback>
                  <p:oleObj name="Equation" r:id="rId6" imgW="3644900" imgH="393700" progId="Equation.DSMT4">
                    <p:embed/>
                    <p:pic>
                      <p:nvPicPr>
                        <p:cNvPr id="16" name="Object 15"/>
                        <p:cNvPicPr/>
                        <p:nvPr/>
                      </p:nvPicPr>
                      <p:blipFill>
                        <a:blip r:embed="rId7"/>
                        <a:stretch>
                          <a:fillRect/>
                        </a:stretch>
                      </p:blipFill>
                      <p:spPr>
                        <a:xfrm>
                          <a:off x="1282628" y="1246222"/>
                          <a:ext cx="5765872" cy="622795"/>
                        </a:xfrm>
                        <a:prstGeom prst="rect">
                          <a:avLst/>
                        </a:prstGeom>
                      </p:spPr>
                    </p:pic>
                  </p:oleObj>
                </mc:Fallback>
              </mc:AlternateContent>
            </a:graphicData>
          </a:graphic>
        </p:graphicFrame>
      </p:grpSp>
      <p:grpSp>
        <p:nvGrpSpPr>
          <p:cNvPr id="26" name="Group 25"/>
          <p:cNvGrpSpPr/>
          <p:nvPr/>
        </p:nvGrpSpPr>
        <p:grpSpPr>
          <a:xfrm>
            <a:off x="-16317" y="5428497"/>
            <a:ext cx="8812652" cy="1244483"/>
            <a:chOff x="-16317" y="5428497"/>
            <a:chExt cx="8812652" cy="1244483"/>
          </a:xfrm>
        </p:grpSpPr>
        <p:pic>
          <p:nvPicPr>
            <p:cNvPr id="11" name="Picture 10" descr="Screen Shot 2016-05-09 at 10.03.48 AM.png"/>
            <p:cNvPicPr>
              <a:picLocks noChangeAspect="1"/>
            </p:cNvPicPr>
            <p:nvPr/>
          </p:nvPicPr>
          <p:blipFill rotWithShape="1">
            <a:blip r:embed="rId8">
              <a:extLst>
                <a:ext uri="{28A0092B-C50C-407E-A947-70E740481C1C}">
                  <a14:useLocalDpi xmlns:a14="http://schemas.microsoft.com/office/drawing/2010/main" val="0"/>
                </a:ext>
              </a:extLst>
            </a:blip>
            <a:srcRect b="75219"/>
            <a:stretch/>
          </p:blipFill>
          <p:spPr>
            <a:xfrm>
              <a:off x="-16317" y="5960938"/>
              <a:ext cx="3745088" cy="324118"/>
            </a:xfrm>
            <a:prstGeom prst="rect">
              <a:avLst/>
            </a:prstGeom>
          </p:spPr>
        </p:pic>
        <p:pic>
          <p:nvPicPr>
            <p:cNvPr id="14" name="Picture 13" descr="Screen Shot 2016-05-09 at 10.03.48 AM.png"/>
            <p:cNvPicPr>
              <a:picLocks noChangeAspect="1"/>
            </p:cNvPicPr>
            <p:nvPr/>
          </p:nvPicPr>
          <p:blipFill rotWithShape="1">
            <a:blip r:embed="rId8">
              <a:extLst>
                <a:ext uri="{28A0092B-C50C-407E-A947-70E740481C1C}">
                  <a14:useLocalDpi xmlns:a14="http://schemas.microsoft.com/office/drawing/2010/main" val="0"/>
                </a:ext>
              </a:extLst>
            </a:blip>
            <a:srcRect l="-902" t="22970" r="902" b="3670"/>
            <a:stretch/>
          </p:blipFill>
          <p:spPr>
            <a:xfrm>
              <a:off x="2565946" y="5713495"/>
              <a:ext cx="3745088" cy="959485"/>
            </a:xfrm>
            <a:prstGeom prst="rect">
              <a:avLst/>
            </a:prstGeom>
          </p:spPr>
        </p:pic>
        <p:sp>
          <p:nvSpPr>
            <p:cNvPr id="15" name="TextBox 14"/>
            <p:cNvSpPr txBox="1"/>
            <p:nvPr/>
          </p:nvSpPr>
          <p:spPr>
            <a:xfrm>
              <a:off x="423333" y="5428497"/>
              <a:ext cx="1381207" cy="369332"/>
            </a:xfrm>
            <a:prstGeom prst="rect">
              <a:avLst/>
            </a:prstGeom>
            <a:noFill/>
          </p:spPr>
          <p:txBody>
            <a:bodyPr wrap="none" rtlCol="0">
              <a:spAutoFit/>
            </a:bodyPr>
            <a:lstStyle/>
            <a:p>
              <a:r>
                <a:rPr lang="en-US" dirty="0"/>
                <a:t>Constants:</a:t>
              </a:r>
            </a:p>
          </p:txBody>
        </p:sp>
        <p:sp>
          <p:nvSpPr>
            <p:cNvPr id="18" name="Rectangle 17"/>
            <p:cNvSpPr/>
            <p:nvPr/>
          </p:nvSpPr>
          <p:spPr>
            <a:xfrm>
              <a:off x="4572000" y="5797829"/>
              <a:ext cx="386307" cy="87515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9" name="Object 18"/>
            <p:cNvGraphicFramePr>
              <a:graphicFrameLocks noChangeAspect="1"/>
            </p:cNvGraphicFramePr>
            <p:nvPr>
              <p:extLst/>
            </p:nvPr>
          </p:nvGraphicFramePr>
          <p:xfrm>
            <a:off x="4624006" y="5763400"/>
            <a:ext cx="334301" cy="281517"/>
          </p:xfrm>
          <a:graphic>
            <a:graphicData uri="http://schemas.openxmlformats.org/presentationml/2006/ole">
              <mc:AlternateContent xmlns:mc="http://schemas.openxmlformats.org/markup-compatibility/2006">
                <mc:Choice xmlns:v="urn:schemas-microsoft-com:vml" Requires="v">
                  <p:oleObj spid="_x0000_s95414" name="Equation" r:id="rId9" imgW="241300" imgH="203200" progId="Equation.DSMT4">
                    <p:embed/>
                  </p:oleObj>
                </mc:Choice>
                <mc:Fallback>
                  <p:oleObj name="Equation" r:id="rId9" imgW="241300" imgH="203200" progId="Equation.DSMT4">
                    <p:embed/>
                    <p:pic>
                      <p:nvPicPr>
                        <p:cNvPr id="19" name="Object 18"/>
                        <p:cNvPicPr/>
                        <p:nvPr/>
                      </p:nvPicPr>
                      <p:blipFill>
                        <a:blip r:embed="rId10"/>
                        <a:stretch>
                          <a:fillRect/>
                        </a:stretch>
                      </p:blipFill>
                      <p:spPr>
                        <a:xfrm>
                          <a:off x="4624006" y="5763400"/>
                          <a:ext cx="334301" cy="281517"/>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4602840" y="6044917"/>
            <a:ext cx="379666" cy="276121"/>
          </p:xfrm>
          <a:graphic>
            <a:graphicData uri="http://schemas.openxmlformats.org/presentationml/2006/ole">
              <mc:AlternateContent xmlns:mc="http://schemas.openxmlformats.org/markup-compatibility/2006">
                <mc:Choice xmlns:v="urn:schemas-microsoft-com:vml" Requires="v">
                  <p:oleObj spid="_x0000_s95415" name="Equation" r:id="rId11" imgW="279400" imgH="203200" progId="Equation.DSMT4">
                    <p:embed/>
                  </p:oleObj>
                </mc:Choice>
                <mc:Fallback>
                  <p:oleObj name="Equation" r:id="rId11" imgW="279400" imgH="203200" progId="Equation.DSMT4">
                    <p:embed/>
                    <p:pic>
                      <p:nvPicPr>
                        <p:cNvPr id="20" name="Object 19"/>
                        <p:cNvPicPr/>
                        <p:nvPr/>
                      </p:nvPicPr>
                      <p:blipFill>
                        <a:blip r:embed="rId12"/>
                        <a:stretch>
                          <a:fillRect/>
                        </a:stretch>
                      </p:blipFill>
                      <p:spPr>
                        <a:xfrm>
                          <a:off x="4602840" y="6044917"/>
                          <a:ext cx="379666" cy="276121"/>
                        </a:xfrm>
                        <a:prstGeom prst="rect">
                          <a:avLst/>
                        </a:prstGeom>
                      </p:spPr>
                    </p:pic>
                  </p:oleObj>
                </mc:Fallback>
              </mc:AlternateContent>
            </a:graphicData>
          </a:graphic>
        </p:graphicFrame>
        <p:graphicFrame>
          <p:nvGraphicFramePr>
            <p:cNvPr id="21" name="Object 20"/>
            <p:cNvGraphicFramePr>
              <a:graphicFrameLocks noChangeAspect="1"/>
            </p:cNvGraphicFramePr>
            <p:nvPr>
              <p:extLst/>
            </p:nvPr>
          </p:nvGraphicFramePr>
          <p:xfrm>
            <a:off x="4624007" y="6346438"/>
            <a:ext cx="271606" cy="271606"/>
          </p:xfrm>
          <a:graphic>
            <a:graphicData uri="http://schemas.openxmlformats.org/presentationml/2006/ole">
              <mc:AlternateContent xmlns:mc="http://schemas.openxmlformats.org/markup-compatibility/2006">
                <mc:Choice xmlns:v="urn:schemas-microsoft-com:vml" Requires="v">
                  <p:oleObj spid="_x0000_s95416" name="Equation" r:id="rId13" imgW="203200" imgH="203200" progId="Equation.DSMT4">
                    <p:embed/>
                  </p:oleObj>
                </mc:Choice>
                <mc:Fallback>
                  <p:oleObj name="Equation" r:id="rId13" imgW="203200" imgH="203200" progId="Equation.DSMT4">
                    <p:embed/>
                    <p:pic>
                      <p:nvPicPr>
                        <p:cNvPr id="21" name="Object 20"/>
                        <p:cNvPicPr/>
                        <p:nvPr/>
                      </p:nvPicPr>
                      <p:blipFill>
                        <a:blip r:embed="rId14"/>
                        <a:stretch>
                          <a:fillRect/>
                        </a:stretch>
                      </p:blipFill>
                      <p:spPr>
                        <a:xfrm>
                          <a:off x="4624007" y="6346438"/>
                          <a:ext cx="271606" cy="271606"/>
                        </a:xfrm>
                        <a:prstGeom prst="rect">
                          <a:avLst/>
                        </a:prstGeom>
                      </p:spPr>
                    </p:pic>
                  </p:oleObj>
                </mc:Fallback>
              </mc:AlternateContent>
            </a:graphicData>
          </a:graphic>
        </p:graphicFrame>
        <p:sp>
          <p:nvSpPr>
            <p:cNvPr id="22" name="TextBox 21"/>
            <p:cNvSpPr txBox="1"/>
            <p:nvPr/>
          </p:nvSpPr>
          <p:spPr>
            <a:xfrm>
              <a:off x="6321617" y="5915724"/>
              <a:ext cx="2474718" cy="738664"/>
            </a:xfrm>
            <a:prstGeom prst="rect">
              <a:avLst/>
            </a:prstGeom>
            <a:noFill/>
          </p:spPr>
          <p:txBody>
            <a:bodyPr wrap="none" rtlCol="0">
              <a:spAutoFit/>
            </a:bodyPr>
            <a:lstStyle/>
            <a:p>
              <a:r>
                <a:rPr lang="en-US" sz="1400" dirty="0"/>
                <a:t>Note: these are given in </a:t>
              </a:r>
            </a:p>
            <a:p>
              <a:r>
                <a:rPr lang="en-US" sz="1400" dirty="0"/>
                <a:t>the original form,</a:t>
              </a:r>
            </a:p>
            <a:p>
              <a:r>
                <a:rPr lang="en-US" sz="1400" dirty="0"/>
                <a:t>relative to </a:t>
              </a:r>
              <a:r>
                <a:rPr lang="en-US" sz="1400" dirty="0" err="1"/>
                <a:t>V</a:t>
              </a:r>
              <a:r>
                <a:rPr lang="en-US" sz="1400" baseline="-25000" dirty="0" err="1"/>
                <a:t>rest</a:t>
              </a:r>
              <a:r>
                <a:rPr lang="en-US" sz="1400" baseline="-25000" dirty="0"/>
                <a:t> </a:t>
              </a:r>
              <a:r>
                <a:rPr lang="en-US" sz="1400" dirty="0"/>
                <a:t>=~ -66 mV</a:t>
              </a:r>
            </a:p>
          </p:txBody>
        </p:sp>
      </p:grpSp>
    </p:spTree>
    <p:extLst>
      <p:ext uri="{BB962C8B-B14F-4D97-AF65-F5344CB8AC3E}">
        <p14:creationId xmlns:p14="http://schemas.microsoft.com/office/powerpoint/2010/main" val="2477143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52400" y="1219200"/>
            <a:ext cx="8659814" cy="4269194"/>
            <a:chOff x="269874" y="2588806"/>
            <a:chExt cx="8659814" cy="4269194"/>
          </a:xfrm>
        </p:grpSpPr>
        <p:pic>
          <p:nvPicPr>
            <p:cNvPr id="4" name="Picture 3" descr="Screen Shot 2019-07-26 at 6.00.46 PM.png"/>
            <p:cNvPicPr>
              <a:picLocks noChangeAspect="1"/>
            </p:cNvPicPr>
            <p:nvPr/>
          </p:nvPicPr>
          <p:blipFill rotWithShape="1">
            <a:blip r:embed="rId2">
              <a:extLst>
                <a:ext uri="{28A0092B-C50C-407E-A947-70E740481C1C}">
                  <a14:useLocalDpi xmlns:a14="http://schemas.microsoft.com/office/drawing/2010/main" val="0"/>
                </a:ext>
              </a:extLst>
            </a:blip>
            <a:srcRect l="8731" t="14317" r="52369" b="21753"/>
            <a:stretch/>
          </p:blipFill>
          <p:spPr>
            <a:xfrm>
              <a:off x="269874" y="3004213"/>
              <a:ext cx="4841875" cy="3853787"/>
            </a:xfrm>
            <a:prstGeom prst="rect">
              <a:avLst/>
            </a:prstGeom>
          </p:spPr>
        </p:pic>
        <p:pic>
          <p:nvPicPr>
            <p:cNvPr id="5" name="Picture 4" descr="Screen Shot 2019-07-26 at 6.00.46 PM.png"/>
            <p:cNvPicPr>
              <a:picLocks noChangeAspect="1"/>
            </p:cNvPicPr>
            <p:nvPr/>
          </p:nvPicPr>
          <p:blipFill rotWithShape="1">
            <a:blip r:embed="rId2">
              <a:extLst>
                <a:ext uri="{28A0092B-C50C-407E-A947-70E740481C1C}">
                  <a14:useLocalDpi xmlns:a14="http://schemas.microsoft.com/office/drawing/2010/main" val="0"/>
                </a:ext>
              </a:extLst>
            </a:blip>
            <a:srcRect l="48730" t="15367" r="14930" b="18318"/>
            <a:stretch/>
          </p:blipFill>
          <p:spPr>
            <a:xfrm>
              <a:off x="5254625" y="3415701"/>
              <a:ext cx="3675063" cy="3248026"/>
            </a:xfrm>
            <a:prstGeom prst="rect">
              <a:avLst/>
            </a:prstGeom>
          </p:spPr>
        </p:pic>
        <p:pic>
          <p:nvPicPr>
            <p:cNvPr id="6" name="Picture 5" descr="Screen Shot 2019-07-26 at 6.00.46 PM.png"/>
            <p:cNvPicPr>
              <a:picLocks noChangeAspect="1"/>
            </p:cNvPicPr>
            <p:nvPr/>
          </p:nvPicPr>
          <p:blipFill rotWithShape="1">
            <a:blip r:embed="rId2">
              <a:extLst>
                <a:ext uri="{28A0092B-C50C-407E-A947-70E740481C1C}">
                  <a14:useLocalDpi xmlns:a14="http://schemas.microsoft.com/office/drawing/2010/main" val="0"/>
                </a:ext>
              </a:extLst>
            </a:blip>
            <a:srcRect l="48730" t="3944" r="17127" b="85736"/>
            <a:stretch/>
          </p:blipFill>
          <p:spPr>
            <a:xfrm>
              <a:off x="4365624" y="2588806"/>
              <a:ext cx="4564064" cy="668145"/>
            </a:xfrm>
            <a:prstGeom prst="rect">
              <a:avLst/>
            </a:prstGeom>
          </p:spPr>
        </p:pic>
      </p:grpSp>
    </p:spTree>
    <p:extLst>
      <p:ext uri="{BB962C8B-B14F-4D97-AF65-F5344CB8AC3E}">
        <p14:creationId xmlns:p14="http://schemas.microsoft.com/office/powerpoint/2010/main" val="36994819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1B8D107-8036-2640-A52E-A079D044AD0B}"/>
              </a:ext>
            </a:extLst>
          </p:cNvPr>
          <p:cNvSpPr txBox="1">
            <a:spLocks noChangeArrowheads="1"/>
          </p:cNvSpPr>
          <p:nvPr/>
        </p:nvSpPr>
        <p:spPr bwMode="auto">
          <a:xfrm>
            <a:off x="762000" y="1219200"/>
            <a:ext cx="779145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Adaptation to the mean and variance of signals are similar in a number of systems</a:t>
            </a:r>
          </a:p>
          <a:p>
            <a:endParaRPr lang="en-US" altLang="en-US" sz="2000" dirty="0"/>
          </a:p>
          <a:p>
            <a:r>
              <a:rPr lang="en-US" altLang="en-US" sz="2000" dirty="0"/>
              <a:t>The kinetics and gain of the response change when the stimulus statistics change</a:t>
            </a:r>
          </a:p>
          <a:p>
            <a:endParaRPr lang="en-US" altLang="en-US" sz="2000" dirty="0"/>
          </a:p>
          <a:p>
            <a:r>
              <a:rPr lang="en-US" altLang="en-US" sz="2000" dirty="0"/>
              <a:t>These adaptive properties can be interpreted as avoiding </a:t>
            </a:r>
          </a:p>
          <a:p>
            <a:r>
              <a:rPr lang="en-US" altLang="en-US" sz="2000" dirty="0"/>
              <a:t>	saturation and maximizing information in the </a:t>
            </a:r>
          </a:p>
          <a:p>
            <a:r>
              <a:rPr lang="en-US" altLang="en-US" sz="2000" dirty="0"/>
              <a:t>	presence of noise</a:t>
            </a:r>
          </a:p>
          <a:p>
            <a:endParaRPr lang="en-US" altLang="en-US" sz="2000" dirty="0"/>
          </a:p>
          <a:p>
            <a:r>
              <a:rPr lang="en-US" altLang="en-US" sz="2000" dirty="0"/>
              <a:t>Many mechanisms can contribute these adaptive nonlinear </a:t>
            </a:r>
          </a:p>
          <a:p>
            <a:r>
              <a:rPr lang="en-US" altLang="en-US" sz="2000" dirty="0"/>
              <a:t>	properties at different timescales</a:t>
            </a:r>
          </a:p>
        </p:txBody>
      </p:sp>
    </p:spTree>
    <p:extLst>
      <p:ext uri="{BB962C8B-B14F-4D97-AF65-F5344CB8AC3E}">
        <p14:creationId xmlns:p14="http://schemas.microsoft.com/office/powerpoint/2010/main" val="293153438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a:extLst>
              <a:ext uri="{FF2B5EF4-FFF2-40B4-BE49-F238E27FC236}">
                <a16:creationId xmlns:a16="http://schemas.microsoft.com/office/drawing/2014/main" id="{BF3C92A6-7996-6B43-863D-F4222CF2A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762" b="15596"/>
          <a:stretch>
            <a:fillRect/>
          </a:stretch>
        </p:blipFill>
        <p:spPr bwMode="auto">
          <a:xfrm>
            <a:off x="930275" y="1568450"/>
            <a:ext cx="718185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ext Box 3">
            <a:extLst>
              <a:ext uri="{FF2B5EF4-FFF2-40B4-BE49-F238E27FC236}">
                <a16:creationId xmlns:a16="http://schemas.microsoft.com/office/drawing/2014/main" id="{AC9018FE-ED60-E546-B0A1-3BBBEFE57ADA}"/>
              </a:ext>
            </a:extLst>
          </p:cNvPr>
          <p:cNvSpPr txBox="1">
            <a:spLocks noChangeArrowheads="1"/>
          </p:cNvSpPr>
          <p:nvPr/>
        </p:nvSpPr>
        <p:spPr bwMode="auto">
          <a:xfrm>
            <a:off x="82550" y="838200"/>
            <a:ext cx="90614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Neurons have a limited dynamic range</a:t>
            </a:r>
          </a:p>
          <a:p>
            <a:pPr algn="ctr"/>
            <a:r>
              <a:rPr lang="en-US" altLang="en-US"/>
              <a:t>set by maximum and minimum output levels, and by noise </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3">
            <a:extLst>
              <a:ext uri="{FF2B5EF4-FFF2-40B4-BE49-F238E27FC236}">
                <a16:creationId xmlns:a16="http://schemas.microsoft.com/office/drawing/2014/main" id="{6958AFCD-3A20-5E46-87AB-372A8FB74B7B}"/>
              </a:ext>
            </a:extLst>
          </p:cNvPr>
          <p:cNvSpPr txBox="1">
            <a:spLocks noChangeArrowheads="1"/>
          </p:cNvSpPr>
          <p:nvPr/>
        </p:nvSpPr>
        <p:spPr bwMode="auto">
          <a:xfrm>
            <a:off x="3810000" y="838200"/>
            <a:ext cx="56388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2000" i="1">
                <a:latin typeface="Times" pitchFamily="2" charset="0"/>
              </a:rPr>
              <a:t>µ</a:t>
            </a:r>
            <a:r>
              <a:rPr lang="en-US" altLang="en-US" sz="2000"/>
              <a:t> = mean # of events in a time interval</a:t>
            </a:r>
            <a:r>
              <a:rPr lang="en-US" altLang="en-US" sz="2000" i="1">
                <a:latin typeface="Times" pitchFamily="2" charset="0"/>
              </a:rPr>
              <a:t> </a:t>
            </a:r>
          </a:p>
          <a:p>
            <a:pPr>
              <a:spcBef>
                <a:spcPct val="50000"/>
              </a:spcBef>
            </a:pPr>
            <a:r>
              <a:rPr lang="en-US" altLang="en-US" sz="2000" i="1">
                <a:latin typeface="Times" pitchFamily="2" charset="0"/>
              </a:rPr>
              <a:t>n </a:t>
            </a:r>
            <a:r>
              <a:rPr lang="en-US" altLang="en-US" sz="2000"/>
              <a:t>= events in a time interval</a:t>
            </a:r>
          </a:p>
          <a:p>
            <a:pPr>
              <a:spcBef>
                <a:spcPct val="50000"/>
              </a:spcBef>
            </a:pPr>
            <a:endParaRPr lang="en-US" altLang="en-US" sz="2000"/>
          </a:p>
          <a:p>
            <a:pPr>
              <a:spcBef>
                <a:spcPct val="50000"/>
              </a:spcBef>
            </a:pPr>
            <a:endParaRPr lang="en-US" altLang="en-US" sz="2000"/>
          </a:p>
        </p:txBody>
      </p:sp>
      <p:sp>
        <p:nvSpPr>
          <p:cNvPr id="24578" name="Text Box 5">
            <a:extLst>
              <a:ext uri="{FF2B5EF4-FFF2-40B4-BE49-F238E27FC236}">
                <a16:creationId xmlns:a16="http://schemas.microsoft.com/office/drawing/2014/main" id="{F44913F6-8D0C-BB4B-A81E-3591ADB21820}"/>
              </a:ext>
            </a:extLst>
          </p:cNvPr>
          <p:cNvSpPr txBox="1">
            <a:spLocks noChangeArrowheads="1"/>
          </p:cNvSpPr>
          <p:nvPr/>
        </p:nvSpPr>
        <p:spPr bwMode="auto">
          <a:xfrm>
            <a:off x="3127375" y="98657"/>
            <a:ext cx="5635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Events with Poisson statistics</a:t>
            </a:r>
          </a:p>
        </p:txBody>
      </p:sp>
      <p:grpSp>
        <p:nvGrpSpPr>
          <p:cNvPr id="24580" name="Group 15">
            <a:extLst>
              <a:ext uri="{FF2B5EF4-FFF2-40B4-BE49-F238E27FC236}">
                <a16:creationId xmlns:a16="http://schemas.microsoft.com/office/drawing/2014/main" id="{1877494E-2C22-0B4F-952E-4163B12E7AE5}"/>
              </a:ext>
            </a:extLst>
          </p:cNvPr>
          <p:cNvGrpSpPr>
            <a:grpSpLocks/>
          </p:cNvGrpSpPr>
          <p:nvPr/>
        </p:nvGrpSpPr>
        <p:grpSpPr bwMode="auto">
          <a:xfrm>
            <a:off x="144463" y="2381250"/>
            <a:ext cx="4522787" cy="2767013"/>
            <a:chOff x="2900" y="1568"/>
            <a:chExt cx="2849" cy="1743"/>
          </a:xfrm>
        </p:grpSpPr>
        <p:pic>
          <p:nvPicPr>
            <p:cNvPr id="24584" name="Picture 7">
              <a:extLst>
                <a:ext uri="{FF2B5EF4-FFF2-40B4-BE49-F238E27FC236}">
                  <a16:creationId xmlns:a16="http://schemas.microsoft.com/office/drawing/2014/main" id="{287005E2-8B65-9248-A3E6-1BE9CAE70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28" b="9474"/>
            <a:stretch>
              <a:fillRect/>
            </a:stretch>
          </p:blipFill>
          <p:spPr bwMode="auto">
            <a:xfrm>
              <a:off x="3164" y="1615"/>
              <a:ext cx="2585" cy="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 Box 10">
              <a:extLst>
                <a:ext uri="{FF2B5EF4-FFF2-40B4-BE49-F238E27FC236}">
                  <a16:creationId xmlns:a16="http://schemas.microsoft.com/office/drawing/2014/main" id="{90FB6E84-DFC9-2944-B185-133A7D9FE0AB}"/>
                </a:ext>
              </a:extLst>
            </p:cNvPr>
            <p:cNvSpPr txBox="1">
              <a:spLocks noChangeArrowheads="1"/>
            </p:cNvSpPr>
            <p:nvPr/>
          </p:nvSpPr>
          <p:spPr bwMode="auto">
            <a:xfrm>
              <a:off x="3884" y="3080"/>
              <a:ext cx="8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 of events</a:t>
              </a:r>
            </a:p>
          </p:txBody>
        </p:sp>
        <p:sp>
          <p:nvSpPr>
            <p:cNvPr id="24586" name="Text Box 11">
              <a:extLst>
                <a:ext uri="{FF2B5EF4-FFF2-40B4-BE49-F238E27FC236}">
                  <a16:creationId xmlns:a16="http://schemas.microsoft.com/office/drawing/2014/main" id="{28DD8774-30C6-E34B-AE90-2329C3F73705}"/>
                </a:ext>
              </a:extLst>
            </p:cNvPr>
            <p:cNvSpPr txBox="1">
              <a:spLocks noChangeArrowheads="1"/>
            </p:cNvSpPr>
            <p:nvPr/>
          </p:nvSpPr>
          <p:spPr bwMode="auto">
            <a:xfrm rot="-5400000">
              <a:off x="2322" y="2146"/>
              <a:ext cx="13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Expected frequency</a:t>
              </a:r>
            </a:p>
          </p:txBody>
        </p:sp>
      </p:grpSp>
      <p:sp>
        <p:nvSpPr>
          <p:cNvPr id="24581" name="Rectangle 4">
            <a:extLst>
              <a:ext uri="{FF2B5EF4-FFF2-40B4-BE49-F238E27FC236}">
                <a16:creationId xmlns:a16="http://schemas.microsoft.com/office/drawing/2014/main" id="{3120E07A-86E7-F74E-B435-297EBE56AB7A}"/>
              </a:ext>
            </a:extLst>
          </p:cNvPr>
          <p:cNvSpPr>
            <a:spLocks noChangeArrowheads="1"/>
          </p:cNvSpPr>
          <p:nvPr/>
        </p:nvSpPr>
        <p:spPr bwMode="auto">
          <a:xfrm>
            <a:off x="4800600" y="2141538"/>
            <a:ext cx="53340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900"/>
              <a:t>Joint probability distribution </a:t>
            </a:r>
            <a:r>
              <a:rPr lang="en-US" altLang="en-US" sz="1900">
                <a:latin typeface="Times" pitchFamily="2" charset="0"/>
              </a:rPr>
              <a:t>P[</a:t>
            </a:r>
            <a:r>
              <a:rPr lang="en-US" altLang="en-US" sz="1900" i="1">
                <a:latin typeface="Times" pitchFamily="2" charset="0"/>
              </a:rPr>
              <a:t>n,µ</a:t>
            </a:r>
            <a:r>
              <a:rPr lang="en-US" altLang="en-US" sz="1900">
                <a:latin typeface="Times" pitchFamily="2" charset="0"/>
              </a:rPr>
              <a:t>]</a:t>
            </a:r>
            <a:r>
              <a:rPr lang="en-US" altLang="en-US" sz="1900"/>
              <a:t> </a:t>
            </a:r>
          </a:p>
          <a:p>
            <a:endParaRPr lang="en-US" altLang="en-US" sz="1900"/>
          </a:p>
        </p:txBody>
      </p:sp>
      <p:sp>
        <p:nvSpPr>
          <p:cNvPr id="24582" name="Text Box 16">
            <a:extLst>
              <a:ext uri="{FF2B5EF4-FFF2-40B4-BE49-F238E27FC236}">
                <a16:creationId xmlns:a16="http://schemas.microsoft.com/office/drawing/2014/main" id="{C86426D1-F87C-A54E-8DA1-0F864E09074B}"/>
              </a:ext>
            </a:extLst>
          </p:cNvPr>
          <p:cNvSpPr txBox="1">
            <a:spLocks noChangeArrowheads="1"/>
          </p:cNvSpPr>
          <p:nvPr/>
        </p:nvSpPr>
        <p:spPr bwMode="auto">
          <a:xfrm>
            <a:off x="1112838" y="5964238"/>
            <a:ext cx="2220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variance=mean=</a:t>
            </a:r>
            <a:r>
              <a:rPr lang="en-US" altLang="en-US" sz="2000" i="1"/>
              <a:t>µ</a:t>
            </a:r>
            <a:endParaRPr lang="en-US" altLang="en-US" sz="2000"/>
          </a:p>
        </p:txBody>
      </p:sp>
      <p:pic>
        <p:nvPicPr>
          <p:cNvPr id="24583" name="Picture 2">
            <a:extLst>
              <a:ext uri="{FF2B5EF4-FFF2-40B4-BE49-F238E27FC236}">
                <a16:creationId xmlns:a16="http://schemas.microsoft.com/office/drawing/2014/main" id="{F4F48540-17AF-824B-AC93-977953578F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667000"/>
            <a:ext cx="4267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0D5A72B-A8EC-6F4F-91D2-FCAB1160304E}"/>
              </a:ext>
            </a:extLst>
          </p:cNvPr>
          <p:cNvPicPr>
            <a:picLocks noChangeAspect="1"/>
          </p:cNvPicPr>
          <p:nvPr/>
        </p:nvPicPr>
        <p:blipFill>
          <a:blip r:embed="rId5"/>
          <a:stretch>
            <a:fillRect/>
          </a:stretch>
        </p:blipFill>
        <p:spPr>
          <a:xfrm>
            <a:off x="248192" y="840922"/>
            <a:ext cx="3333208" cy="780113"/>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8125" y="258881"/>
            <a:ext cx="3568254" cy="553998"/>
          </a:xfrm>
          <a:prstGeom prst="rect">
            <a:avLst/>
          </a:prstGeom>
          <a:noFill/>
        </p:spPr>
        <p:txBody>
          <a:bodyPr wrap="none" rtlCol="0">
            <a:spAutoFit/>
          </a:bodyPr>
          <a:lstStyle/>
          <a:p>
            <a:r>
              <a:rPr lang="en-US" sz="3000" dirty="0"/>
              <a:t>How to Model Noise?</a:t>
            </a:r>
          </a:p>
        </p:txBody>
      </p:sp>
      <p:sp>
        <p:nvSpPr>
          <p:cNvPr id="5" name="Rectangle 4"/>
          <p:cNvSpPr/>
          <p:nvPr/>
        </p:nvSpPr>
        <p:spPr>
          <a:xfrm>
            <a:off x="634999" y="879633"/>
            <a:ext cx="8239126" cy="5170646"/>
          </a:xfrm>
          <a:prstGeom prst="rect">
            <a:avLst/>
          </a:prstGeom>
        </p:spPr>
        <p:txBody>
          <a:bodyPr wrap="square">
            <a:spAutoFit/>
          </a:bodyPr>
          <a:lstStyle/>
          <a:p>
            <a:r>
              <a:rPr lang="en-US" sz="2200" u="sng" dirty="0"/>
              <a:t>Poisson distribution</a:t>
            </a:r>
            <a:r>
              <a:rPr lang="en-US" sz="2200" dirty="0"/>
              <a:t> Independent events occurring at an average rate. </a:t>
            </a:r>
          </a:p>
          <a:p>
            <a:r>
              <a:rPr lang="en-US" sz="2200" dirty="0"/>
              <a:t>	Photons</a:t>
            </a:r>
          </a:p>
          <a:p>
            <a:r>
              <a:rPr lang="en-US" sz="2200" dirty="0"/>
              <a:t>	Spiking</a:t>
            </a:r>
          </a:p>
          <a:p>
            <a:r>
              <a:rPr lang="en-US" sz="2200" b="1" dirty="0"/>
              <a:t> </a:t>
            </a:r>
            <a:r>
              <a:rPr lang="en-US" sz="2200" dirty="0"/>
              <a:t> </a:t>
            </a:r>
          </a:p>
          <a:p>
            <a:r>
              <a:rPr lang="en-US" sz="2200" u="sng" dirty="0"/>
              <a:t>Gaussian distribution </a:t>
            </a:r>
            <a:r>
              <a:rPr lang="en-US" sz="2200" dirty="0"/>
              <a:t>Sum of many independent processes through central limit theorem.</a:t>
            </a:r>
            <a:r>
              <a:rPr lang="en-US" sz="2200" b="1" dirty="0"/>
              <a:t> </a:t>
            </a:r>
            <a:endParaRPr lang="en-US" sz="2200" dirty="0"/>
          </a:p>
          <a:p>
            <a:r>
              <a:rPr lang="en-US" sz="2200" dirty="0"/>
              <a:t>	Membrane potential noise</a:t>
            </a:r>
          </a:p>
          <a:p>
            <a:endParaRPr lang="en-US" sz="2200" dirty="0"/>
          </a:p>
          <a:p>
            <a:r>
              <a:rPr lang="en-US" sz="2200" u="sng" dirty="0"/>
              <a:t>Binomial distribution </a:t>
            </a:r>
            <a:r>
              <a:rPr lang="en-US" sz="2200" i="1" dirty="0"/>
              <a:t>n</a:t>
            </a:r>
            <a:r>
              <a:rPr lang="en-US" sz="2200" dirty="0"/>
              <a:t> independent outcomes, each with probability p.</a:t>
            </a:r>
          </a:p>
          <a:p>
            <a:r>
              <a:rPr lang="en-US" sz="2200" dirty="0"/>
              <a:t>	Channel gating</a:t>
            </a:r>
          </a:p>
          <a:p>
            <a:r>
              <a:rPr lang="en-US" sz="2200" dirty="0"/>
              <a:t>	Vesicle fusion</a:t>
            </a:r>
          </a:p>
          <a:p>
            <a:r>
              <a:rPr lang="en-US" sz="2200" dirty="0"/>
              <a:t>	Approximated by Poisson distribution at low probability p</a:t>
            </a:r>
          </a:p>
          <a:p>
            <a:endParaRPr lang="en-US" sz="2200" dirty="0"/>
          </a:p>
        </p:txBody>
      </p:sp>
      <p:graphicFrame>
        <p:nvGraphicFramePr>
          <p:cNvPr id="6" name="Object 5"/>
          <p:cNvGraphicFramePr>
            <a:graphicFrameLocks noChangeAspect="1"/>
          </p:cNvGraphicFramePr>
          <p:nvPr>
            <p:extLst/>
          </p:nvPr>
        </p:nvGraphicFramePr>
        <p:xfrm>
          <a:off x="4940299" y="1809750"/>
          <a:ext cx="1083381" cy="527050"/>
        </p:xfrm>
        <a:graphic>
          <a:graphicData uri="http://schemas.openxmlformats.org/presentationml/2006/ole">
            <mc:AlternateContent xmlns:mc="http://schemas.openxmlformats.org/markup-compatibility/2006">
              <mc:Choice xmlns:v="urn:schemas-microsoft-com:vml" Requires="v">
                <p:oleObj spid="_x0000_s97413" name="Equation" r:id="rId3" imgW="469900" imgH="228600" progId="Equation.DSMT4">
                  <p:embed/>
                </p:oleObj>
              </mc:Choice>
              <mc:Fallback>
                <p:oleObj name="Equation" r:id="rId3" imgW="469900" imgH="228600" progId="Equation.DSMT4">
                  <p:embed/>
                  <p:pic>
                    <p:nvPicPr>
                      <p:cNvPr id="6" name="Object 5"/>
                      <p:cNvPicPr/>
                      <p:nvPr/>
                    </p:nvPicPr>
                    <p:blipFill>
                      <a:blip r:embed="rId4"/>
                      <a:stretch>
                        <a:fillRect/>
                      </a:stretch>
                    </p:blipFill>
                    <p:spPr>
                      <a:xfrm>
                        <a:off x="4940299" y="1809750"/>
                        <a:ext cx="1083381" cy="52705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521855871"/>
              </p:ext>
            </p:extLst>
          </p:nvPr>
        </p:nvGraphicFramePr>
        <p:xfrm>
          <a:off x="4940299" y="3429000"/>
          <a:ext cx="3619500" cy="542925"/>
        </p:xfrm>
        <a:graphic>
          <a:graphicData uri="http://schemas.openxmlformats.org/presentationml/2006/ole">
            <mc:AlternateContent xmlns:mc="http://schemas.openxmlformats.org/markup-compatibility/2006">
              <mc:Choice xmlns:v="urn:schemas-microsoft-com:vml" Requires="v">
                <p:oleObj spid="_x0000_s97414" name="Equation" r:id="rId5" imgW="1524000" imgH="228600" progId="Equation.DSMT4">
                  <p:embed/>
                </p:oleObj>
              </mc:Choice>
              <mc:Fallback>
                <p:oleObj name="Equation" r:id="rId5" imgW="1524000" imgH="228600" progId="Equation.DSMT4">
                  <p:embed/>
                  <p:pic>
                    <p:nvPicPr>
                      <p:cNvPr id="9" name="Object 8"/>
                      <p:cNvPicPr/>
                      <p:nvPr/>
                    </p:nvPicPr>
                    <p:blipFill>
                      <a:blip r:embed="rId6"/>
                      <a:stretch>
                        <a:fillRect/>
                      </a:stretch>
                    </p:blipFill>
                    <p:spPr>
                      <a:xfrm>
                        <a:off x="4940299" y="3429000"/>
                        <a:ext cx="3619500" cy="542925"/>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767352477"/>
              </p:ext>
            </p:extLst>
          </p:nvPr>
        </p:nvGraphicFramePr>
        <p:xfrm>
          <a:off x="4940299" y="4800600"/>
          <a:ext cx="1997076" cy="512763"/>
        </p:xfrm>
        <a:graphic>
          <a:graphicData uri="http://schemas.openxmlformats.org/presentationml/2006/ole">
            <mc:AlternateContent xmlns:mc="http://schemas.openxmlformats.org/markup-compatibility/2006">
              <mc:Choice xmlns:v="urn:schemas-microsoft-com:vml" Requires="v">
                <p:oleObj spid="_x0000_s97415" name="Equation" r:id="rId7" imgW="939800" imgH="241300" progId="Equation.DSMT4">
                  <p:embed/>
                </p:oleObj>
              </mc:Choice>
              <mc:Fallback>
                <p:oleObj name="Equation" r:id="rId7" imgW="939800" imgH="241300" progId="Equation.DSMT4">
                  <p:embed/>
                  <p:pic>
                    <p:nvPicPr>
                      <p:cNvPr id="10" name="Object 9"/>
                      <p:cNvPicPr/>
                      <p:nvPr/>
                    </p:nvPicPr>
                    <p:blipFill>
                      <a:blip r:embed="rId8"/>
                      <a:stretch>
                        <a:fillRect/>
                      </a:stretch>
                    </p:blipFill>
                    <p:spPr>
                      <a:xfrm>
                        <a:off x="4940299" y="4800600"/>
                        <a:ext cx="1997076" cy="512763"/>
                      </a:xfrm>
                      <a:prstGeom prst="rect">
                        <a:avLst/>
                      </a:prstGeom>
                    </p:spPr>
                  </p:pic>
                </p:oleObj>
              </mc:Fallback>
            </mc:AlternateContent>
          </a:graphicData>
        </a:graphic>
      </p:graphicFrame>
    </p:spTree>
    <p:extLst>
      <p:ext uri="{BB962C8B-B14F-4D97-AF65-F5344CB8AC3E}">
        <p14:creationId xmlns:p14="http://schemas.microsoft.com/office/powerpoint/2010/main" val="351189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Screen Shot 2018-04-30 at 12.35.47 PM.png">
            <a:extLst>
              <a:ext uri="{FF2B5EF4-FFF2-40B4-BE49-F238E27FC236}">
                <a16:creationId xmlns:a16="http://schemas.microsoft.com/office/drawing/2014/main" id="{57FB3147-925E-B64E-BCFF-25F3A74048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3">
            <a:extLst>
              <a:ext uri="{FF2B5EF4-FFF2-40B4-BE49-F238E27FC236}">
                <a16:creationId xmlns:a16="http://schemas.microsoft.com/office/drawing/2014/main" id="{C879BF70-ED38-254E-8AA7-4C33B86BF9EC}"/>
              </a:ext>
            </a:extLst>
          </p:cNvPr>
          <p:cNvSpPr>
            <a:spLocks noChangeArrowheads="1"/>
          </p:cNvSpPr>
          <p:nvPr/>
        </p:nvSpPr>
        <p:spPr bwMode="auto">
          <a:xfrm>
            <a:off x="4191000" y="2133600"/>
            <a:ext cx="1524000" cy="533400"/>
          </a:xfrm>
          <a:prstGeom prst="rect">
            <a:avLst/>
          </a:prstGeom>
          <a:solidFill>
            <a:srgbClr val="CE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800"/>
          </a:p>
        </p:txBody>
      </p:sp>
      <p:sp>
        <p:nvSpPr>
          <p:cNvPr id="26627" name="TextBox 4">
            <a:extLst>
              <a:ext uri="{FF2B5EF4-FFF2-40B4-BE49-F238E27FC236}">
                <a16:creationId xmlns:a16="http://schemas.microsoft.com/office/drawing/2014/main" id="{77720F70-1910-8D40-8C57-C4DAD48F775F}"/>
              </a:ext>
            </a:extLst>
          </p:cNvPr>
          <p:cNvSpPr txBox="1">
            <a:spLocks noChangeArrowheads="1"/>
          </p:cNvSpPr>
          <p:nvPr/>
        </p:nvSpPr>
        <p:spPr bwMode="auto">
          <a:xfrm>
            <a:off x="4170363" y="2133600"/>
            <a:ext cx="1544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cs typeface="Arial" panose="020B0604020202020204" pitchFamily="34" charset="0"/>
              </a:rPr>
              <a:t>Nonlinearity</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BA1A2E75-9522-DF47-A8FA-8741D25600CB}"/>
              </a:ext>
            </a:extLst>
          </p:cNvPr>
          <p:cNvSpPr>
            <a:spLocks noGrp="1" noChangeArrowheads="1"/>
          </p:cNvSpPr>
          <p:nvPr>
            <p:ph type="title"/>
          </p:nvPr>
        </p:nvSpPr>
        <p:spPr>
          <a:xfrm>
            <a:off x="609600" y="7938"/>
            <a:ext cx="7772400" cy="1143000"/>
          </a:xfrm>
        </p:spPr>
        <p:txBody>
          <a:bodyPr/>
          <a:lstStyle/>
          <a:p>
            <a:pPr eaLnBrk="1" hangingPunct="1"/>
            <a:r>
              <a:rPr lang="en-US" altLang="en-US" sz="2400">
                <a:latin typeface="Arial" panose="020B0604020202020204" pitchFamily="34" charset="0"/>
                <a:ea typeface="ＭＳ Ｐゴシック" panose="020B0600070205080204" pitchFamily="34" charset="-128"/>
              </a:rPr>
              <a:t>Turtle Cones: Sensitivity </a:t>
            </a:r>
            <a:r>
              <a:rPr lang="en-US" altLang="en-US" sz="2400" i="1">
                <a:latin typeface="Arial" panose="020B0604020202020204" pitchFamily="34" charset="0"/>
                <a:ea typeface="ＭＳ Ｐゴシック" panose="020B0600070205080204" pitchFamily="34" charset="-128"/>
              </a:rPr>
              <a:t>and Kinetics</a:t>
            </a:r>
            <a:r>
              <a:rPr lang="en-US" altLang="en-US" sz="2400">
                <a:latin typeface="Arial" panose="020B0604020202020204" pitchFamily="34" charset="0"/>
                <a:ea typeface="ＭＳ Ｐゴシック" panose="020B0600070205080204" pitchFamily="34" charset="-128"/>
              </a:rPr>
              <a:t> change with mean luminance</a:t>
            </a:r>
            <a:endParaRPr lang="en-US" altLang="en-US">
              <a:ea typeface="ＭＳ Ｐゴシック" panose="020B0600070205080204" pitchFamily="34" charset="-128"/>
            </a:endParaRPr>
          </a:p>
        </p:txBody>
      </p:sp>
      <p:pic>
        <p:nvPicPr>
          <p:cNvPr id="38914" name="Picture 3" descr="Turtle Cone Adaptn 2.jpg                                       00079702Macintosh HD                   BEB615B6:">
            <a:extLst>
              <a:ext uri="{FF2B5EF4-FFF2-40B4-BE49-F238E27FC236}">
                <a16:creationId xmlns:a16="http://schemas.microsoft.com/office/drawing/2014/main" id="{D0B952AE-B224-9D4A-BEB1-5D2A7CD9F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914400"/>
            <a:ext cx="33258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4">
            <a:extLst>
              <a:ext uri="{FF2B5EF4-FFF2-40B4-BE49-F238E27FC236}">
                <a16:creationId xmlns:a16="http://schemas.microsoft.com/office/drawing/2014/main" id="{69A9B41C-D716-BC49-A265-F3B53BCE9BCA}"/>
              </a:ext>
            </a:extLst>
          </p:cNvPr>
          <p:cNvSpPr txBox="1">
            <a:spLocks noChangeArrowheads="1"/>
          </p:cNvSpPr>
          <p:nvPr/>
        </p:nvSpPr>
        <p:spPr bwMode="auto">
          <a:xfrm>
            <a:off x="6858000" y="6400800"/>
            <a:ext cx="1998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Baylor &amp; Hodgkin 1974</a:t>
            </a:r>
          </a:p>
        </p:txBody>
      </p:sp>
      <p:sp>
        <p:nvSpPr>
          <p:cNvPr id="2" name="TextBox 1">
            <a:extLst>
              <a:ext uri="{FF2B5EF4-FFF2-40B4-BE49-F238E27FC236}">
                <a16:creationId xmlns:a16="http://schemas.microsoft.com/office/drawing/2014/main" id="{D42D0BEA-B452-704B-A5BC-1C31E02A1530}"/>
              </a:ext>
            </a:extLst>
          </p:cNvPr>
          <p:cNvSpPr txBox="1"/>
          <p:nvPr/>
        </p:nvSpPr>
        <p:spPr>
          <a:xfrm>
            <a:off x="6540148" y="1524000"/>
            <a:ext cx="1864613" cy="369332"/>
          </a:xfrm>
          <a:prstGeom prst="rect">
            <a:avLst/>
          </a:prstGeom>
          <a:noFill/>
        </p:spPr>
        <p:txBody>
          <a:bodyPr wrap="none" rtlCol="0">
            <a:spAutoFit/>
          </a:bodyPr>
          <a:lstStyle/>
          <a:p>
            <a:r>
              <a:rPr lang="en-US" dirty="0"/>
              <a:t>Dim background</a:t>
            </a:r>
          </a:p>
        </p:txBody>
      </p:sp>
      <p:sp>
        <p:nvSpPr>
          <p:cNvPr id="6" name="TextBox 5">
            <a:extLst>
              <a:ext uri="{FF2B5EF4-FFF2-40B4-BE49-F238E27FC236}">
                <a16:creationId xmlns:a16="http://schemas.microsoft.com/office/drawing/2014/main" id="{3852DCF7-3795-7946-8715-9EC1BE496865}"/>
              </a:ext>
            </a:extLst>
          </p:cNvPr>
          <p:cNvSpPr txBox="1"/>
          <p:nvPr/>
        </p:nvSpPr>
        <p:spPr>
          <a:xfrm>
            <a:off x="6540147" y="5335195"/>
            <a:ext cx="2056973" cy="369332"/>
          </a:xfrm>
          <a:prstGeom prst="rect">
            <a:avLst/>
          </a:prstGeom>
          <a:noFill/>
        </p:spPr>
        <p:txBody>
          <a:bodyPr wrap="none" rtlCol="0">
            <a:spAutoFit/>
          </a:bodyPr>
          <a:lstStyle/>
          <a:p>
            <a:r>
              <a:rPr lang="en-US" dirty="0"/>
              <a:t>Bright background</a:t>
            </a:r>
          </a:p>
        </p:txBody>
      </p:sp>
    </p:spTree>
  </p:cSld>
  <p:clrMapOvr>
    <a:masterClrMapping/>
  </p:clrMapOvr>
  <p:transition/>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36181</TotalTime>
  <Words>3976</Words>
  <Application>Microsoft Macintosh PowerPoint</Application>
  <PresentationFormat>On-screen Show (4:3)</PresentationFormat>
  <Paragraphs>423</Paragraphs>
  <Slides>45</Slides>
  <Notes>22</Notes>
  <HiddenSlides>7</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4" baseType="lpstr">
      <vt:lpstr>Arial</vt:lpstr>
      <vt:lpstr>ＭＳ Ｐゴシック</vt:lpstr>
      <vt:lpstr>Times</vt:lpstr>
      <vt:lpstr>Helvetica</vt:lpstr>
      <vt:lpstr>ヒラギノ角ゴ Pro W3</vt:lpstr>
      <vt:lpstr>Symbol</vt:lpstr>
      <vt:lpstr>Blank Presentation</vt:lpstr>
      <vt:lpstr>MathType 6.0 Equation</vt:lpstr>
      <vt:lpstr>Equation</vt:lpstr>
      <vt:lpstr>PowerPoint Presentation</vt:lpstr>
      <vt:lpstr>What happens when stimulus statistics change?</vt:lpstr>
      <vt:lpstr>PowerPoint Presentation</vt:lpstr>
      <vt:lpstr>PowerPoint Presentation</vt:lpstr>
      <vt:lpstr>PowerPoint Presentation</vt:lpstr>
      <vt:lpstr>PowerPoint Presentation</vt:lpstr>
      <vt:lpstr>PowerPoint Presentation</vt:lpstr>
      <vt:lpstr>PowerPoint Presentation</vt:lpstr>
      <vt:lpstr>Turtle Cones: Sensitivity and Kinetics change with mean luminance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Adaptation to mean and variance</vt:lpstr>
      <vt:lpstr>PowerPoint Presentation</vt:lpstr>
      <vt:lpstr>PowerPoint Presentation</vt:lpstr>
      <vt:lpstr>Why study biophysical mechanisms?</vt:lpstr>
      <vt:lpstr>PowerPoint Presentation</vt:lpstr>
      <vt:lpstr>PowerPoint Presentation</vt:lpstr>
      <vt:lpstr>A mathematical model of a neuron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Baccus</dc:creator>
  <cp:lastModifiedBy>Stephen A. Baccus</cp:lastModifiedBy>
  <cp:revision>262</cp:revision>
  <cp:lastPrinted>2019-05-08T14:10:41Z</cp:lastPrinted>
  <dcterms:created xsi:type="dcterms:W3CDTF">2013-10-28T18:34:17Z</dcterms:created>
  <dcterms:modified xsi:type="dcterms:W3CDTF">2020-05-04T18:52:09Z</dcterms:modified>
</cp:coreProperties>
</file>